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Open Sans 1 Bold" charset="1" panose="020B0806030504020204"/>
      <p:regular r:id="rId56"/>
    </p:embeddedFont>
    <p:embeddedFont>
      <p:font typeface="Open Sans 1" charset="1" panose="020B0606030504020204"/>
      <p:regular r:id="rId57"/>
    </p:embeddedFont>
    <p:embeddedFont>
      <p:font typeface="Open Sans 2 Bold" charset="1" panose="00000000000000000000"/>
      <p:regular r:id="rId58"/>
    </p:embeddedFont>
    <p:embeddedFont>
      <p:font typeface="IBM Plex Sans Condensed Bold" charset="1" panose="020B0806050203000203"/>
      <p:regular r:id="rId59"/>
    </p:embeddedFont>
    <p:embeddedFont>
      <p:font typeface="IBM Plex Sans Condensed" charset="1" panose="020B0506050203000203"/>
      <p:regular r:id="rId60"/>
    </p:embeddedFont>
    <p:embeddedFont>
      <p:font typeface="Gliker" charset="1" panose="00000500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5.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35FED"/>
        </a:solidFill>
      </p:bgPr>
    </p:bg>
    <p:spTree>
      <p:nvGrpSpPr>
        <p:cNvPr id="1" name=""/>
        <p:cNvGrpSpPr/>
        <p:nvPr/>
      </p:nvGrpSpPr>
      <p:grpSpPr>
        <a:xfrm>
          <a:off x="0" y="0"/>
          <a:ext cx="0" cy="0"/>
          <a:chOff x="0" y="0"/>
          <a:chExt cx="0" cy="0"/>
        </a:xfrm>
      </p:grpSpPr>
      <p:sp>
        <p:nvSpPr>
          <p:cNvPr name="Freeform 2" id="2"/>
          <p:cNvSpPr/>
          <p:nvPr/>
        </p:nvSpPr>
        <p:spPr>
          <a:xfrm flipH="false" flipV="false" rot="-3012077">
            <a:off x="1524259" y="13686"/>
            <a:ext cx="12355799" cy="9755933"/>
          </a:xfrm>
          <a:custGeom>
            <a:avLst/>
            <a:gdLst/>
            <a:ahLst/>
            <a:cxnLst/>
            <a:rect r="r" b="b" t="t" l="l"/>
            <a:pathLst>
              <a:path h="9755933" w="12355799">
                <a:moveTo>
                  <a:pt x="0" y="0"/>
                </a:moveTo>
                <a:lnTo>
                  <a:pt x="12355799" y="0"/>
                </a:lnTo>
                <a:lnTo>
                  <a:pt x="12355799" y="9755933"/>
                </a:lnTo>
                <a:lnTo>
                  <a:pt x="0" y="9755933"/>
                </a:lnTo>
                <a:lnTo>
                  <a:pt x="0" y="0"/>
                </a:lnTo>
                <a:close/>
              </a:path>
            </a:pathLst>
          </a:custGeom>
          <a:blipFill>
            <a:blip r:embed="rId2"/>
            <a:stretch>
              <a:fillRect l="0" t="0" r="0" b="0"/>
            </a:stretch>
          </a:blipFill>
        </p:spPr>
      </p:sp>
      <p:sp>
        <p:nvSpPr>
          <p:cNvPr name="AutoShape 3" id="3"/>
          <p:cNvSpPr/>
          <p:nvPr/>
        </p:nvSpPr>
        <p:spPr>
          <a:xfrm>
            <a:off x="5047079" y="8996928"/>
            <a:ext cx="7179693"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9165250" y="5379071"/>
            <a:ext cx="14578232" cy="11510729"/>
          </a:xfrm>
          <a:custGeom>
            <a:avLst/>
            <a:gdLst/>
            <a:ahLst/>
            <a:cxnLst/>
            <a:rect r="r" b="b" t="t" l="l"/>
            <a:pathLst>
              <a:path h="11510729" w="14578232">
                <a:moveTo>
                  <a:pt x="0" y="0"/>
                </a:moveTo>
                <a:lnTo>
                  <a:pt x="14578233" y="0"/>
                </a:lnTo>
                <a:lnTo>
                  <a:pt x="14578233" y="11510729"/>
                </a:lnTo>
                <a:lnTo>
                  <a:pt x="0" y="11510729"/>
                </a:lnTo>
                <a:lnTo>
                  <a:pt x="0" y="0"/>
                </a:lnTo>
                <a:close/>
              </a:path>
            </a:pathLst>
          </a:custGeom>
          <a:blipFill>
            <a:blip r:embed="rId3"/>
            <a:stretch>
              <a:fillRect l="0" t="0" r="0" b="0"/>
            </a:stretch>
          </a:blipFill>
        </p:spPr>
      </p:sp>
      <p:sp>
        <p:nvSpPr>
          <p:cNvPr name="Freeform 5" id="5"/>
          <p:cNvSpPr/>
          <p:nvPr/>
        </p:nvSpPr>
        <p:spPr>
          <a:xfrm flipH="false" flipV="false" rot="0">
            <a:off x="1610604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505733" y="779523"/>
            <a:ext cx="3541345" cy="999247"/>
            <a:chOff x="0" y="0"/>
            <a:chExt cx="932700" cy="263176"/>
          </a:xfrm>
        </p:grpSpPr>
        <p:sp>
          <p:nvSpPr>
            <p:cNvPr name="Freeform 7" id="7"/>
            <p:cNvSpPr/>
            <p:nvPr/>
          </p:nvSpPr>
          <p:spPr>
            <a:xfrm flipH="false" flipV="false" rot="0">
              <a:off x="0" y="0"/>
              <a:ext cx="932700" cy="263176"/>
            </a:xfrm>
            <a:custGeom>
              <a:avLst/>
              <a:gdLst/>
              <a:ahLst/>
              <a:cxnLst/>
              <a:rect r="r" b="b" t="t" l="l"/>
              <a:pathLst>
                <a:path h="263176" w="932700">
                  <a:moveTo>
                    <a:pt x="131588" y="0"/>
                  </a:moveTo>
                  <a:lnTo>
                    <a:pt x="801112" y="0"/>
                  </a:lnTo>
                  <a:cubicBezTo>
                    <a:pt x="836011" y="0"/>
                    <a:pt x="869481" y="13864"/>
                    <a:pt x="894159" y="38541"/>
                  </a:cubicBezTo>
                  <a:cubicBezTo>
                    <a:pt x="918836" y="63219"/>
                    <a:pt x="932700" y="96689"/>
                    <a:pt x="932700" y="131588"/>
                  </a:cubicBezTo>
                  <a:lnTo>
                    <a:pt x="932700" y="131588"/>
                  </a:lnTo>
                  <a:cubicBezTo>
                    <a:pt x="932700" y="166487"/>
                    <a:pt x="918836" y="199957"/>
                    <a:pt x="894159" y="224635"/>
                  </a:cubicBezTo>
                  <a:cubicBezTo>
                    <a:pt x="869481" y="249313"/>
                    <a:pt x="836011" y="263176"/>
                    <a:pt x="801112" y="263176"/>
                  </a:cubicBezTo>
                  <a:lnTo>
                    <a:pt x="131588" y="263176"/>
                  </a:lnTo>
                  <a:cubicBezTo>
                    <a:pt x="96689" y="263176"/>
                    <a:pt x="63219" y="249313"/>
                    <a:pt x="38541" y="224635"/>
                  </a:cubicBezTo>
                  <a:cubicBezTo>
                    <a:pt x="13864" y="199957"/>
                    <a:pt x="0" y="166487"/>
                    <a:pt x="0" y="131588"/>
                  </a:cubicBezTo>
                  <a:lnTo>
                    <a:pt x="0" y="131588"/>
                  </a:lnTo>
                  <a:cubicBezTo>
                    <a:pt x="0" y="96689"/>
                    <a:pt x="13864" y="63219"/>
                    <a:pt x="38541" y="38541"/>
                  </a:cubicBezTo>
                  <a:cubicBezTo>
                    <a:pt x="63219" y="13864"/>
                    <a:pt x="96689" y="0"/>
                    <a:pt x="131588"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28575"/>
              <a:ext cx="932700" cy="291751"/>
            </a:xfrm>
            <a:prstGeom prst="rect">
              <a:avLst/>
            </a:prstGeom>
          </p:spPr>
          <p:txBody>
            <a:bodyPr anchor="ctr" rtlCol="false" tIns="50800" lIns="50800" bIns="50800" rIns="50800"/>
            <a:lstStyle/>
            <a:p>
              <a:pPr algn="ctr">
                <a:lnSpc>
                  <a:spcPts val="2240"/>
                </a:lnSpc>
              </a:pPr>
            </a:p>
          </p:txBody>
        </p:sp>
      </p:grpSp>
      <p:sp>
        <p:nvSpPr>
          <p:cNvPr name="TextBox 9" id="9"/>
          <p:cNvSpPr txBox="true"/>
          <p:nvPr/>
        </p:nvSpPr>
        <p:spPr>
          <a:xfrm rot="0">
            <a:off x="1362858" y="3460750"/>
            <a:ext cx="12819258" cy="3632201"/>
          </a:xfrm>
          <a:prstGeom prst="rect">
            <a:avLst/>
          </a:prstGeom>
        </p:spPr>
        <p:txBody>
          <a:bodyPr anchor="t" rtlCol="false" tIns="0" lIns="0" bIns="0" rIns="0">
            <a:spAutoFit/>
          </a:bodyPr>
          <a:lstStyle/>
          <a:p>
            <a:pPr algn="l">
              <a:lnSpc>
                <a:spcPts val="14000"/>
              </a:lnSpc>
            </a:pPr>
            <a:r>
              <a:rPr lang="en-US" sz="14000">
                <a:solidFill>
                  <a:srgbClr val="FFFFFF"/>
                </a:solidFill>
                <a:latin typeface="Open Sans 1 Bold"/>
              </a:rPr>
              <a:t>Distributed Integrals</a:t>
            </a:r>
          </a:p>
        </p:txBody>
      </p:sp>
      <p:sp>
        <p:nvSpPr>
          <p:cNvPr name="TextBox 10" id="10"/>
          <p:cNvSpPr txBox="true"/>
          <p:nvPr/>
        </p:nvSpPr>
        <p:spPr>
          <a:xfrm rot="0">
            <a:off x="1362858" y="8587988"/>
            <a:ext cx="2958578" cy="789303"/>
          </a:xfrm>
          <a:prstGeom prst="rect">
            <a:avLst/>
          </a:prstGeom>
        </p:spPr>
        <p:txBody>
          <a:bodyPr anchor="t" rtlCol="false" tIns="0" lIns="0" bIns="0" rIns="0">
            <a:spAutoFit/>
          </a:bodyPr>
          <a:lstStyle/>
          <a:p>
            <a:pPr algn="l">
              <a:lnSpc>
                <a:spcPts val="3220"/>
              </a:lnSpc>
            </a:pPr>
            <a:r>
              <a:rPr lang="en-US" sz="2300">
                <a:solidFill>
                  <a:srgbClr val="FFFFFF"/>
                </a:solidFill>
                <a:latin typeface="Open Sans 1"/>
              </a:rPr>
              <a:t>SOFTWARE ARCHITECTURE</a:t>
            </a:r>
          </a:p>
        </p:txBody>
      </p:sp>
      <p:sp>
        <p:nvSpPr>
          <p:cNvPr name="TextBox 11" id="11"/>
          <p:cNvSpPr txBox="true"/>
          <p:nvPr/>
        </p:nvSpPr>
        <p:spPr>
          <a:xfrm rot="0">
            <a:off x="12950672" y="8190123"/>
            <a:ext cx="4068840" cy="1323338"/>
          </a:xfrm>
          <a:prstGeom prst="rect">
            <a:avLst/>
          </a:prstGeom>
        </p:spPr>
        <p:txBody>
          <a:bodyPr anchor="t" rtlCol="false" tIns="0" lIns="0" bIns="0" rIns="0">
            <a:spAutoFit/>
          </a:bodyPr>
          <a:lstStyle/>
          <a:p>
            <a:pPr algn="r">
              <a:lnSpc>
                <a:spcPts val="2660"/>
              </a:lnSpc>
            </a:pPr>
            <a:r>
              <a:rPr lang="en-US" sz="1900">
                <a:solidFill>
                  <a:srgbClr val="FFFFFF"/>
                </a:solidFill>
                <a:latin typeface="Open Sans 1"/>
              </a:rPr>
              <a:t>Santiago Prado Larrarte</a:t>
            </a:r>
          </a:p>
          <a:p>
            <a:pPr algn="r">
              <a:lnSpc>
                <a:spcPts val="2660"/>
              </a:lnSpc>
            </a:pPr>
            <a:r>
              <a:rPr lang="en-US" sz="1900">
                <a:solidFill>
                  <a:srgbClr val="FFFFFF"/>
                </a:solidFill>
                <a:latin typeface="Open Sans 1"/>
              </a:rPr>
              <a:t>Juan Camilo Ramirez Tabares</a:t>
            </a:r>
          </a:p>
          <a:p>
            <a:pPr algn="r">
              <a:lnSpc>
                <a:spcPts val="2660"/>
              </a:lnSpc>
            </a:pPr>
            <a:r>
              <a:rPr lang="en-US" sz="1900">
                <a:solidFill>
                  <a:srgbClr val="FFFFFF"/>
                </a:solidFill>
                <a:latin typeface="Open Sans 1"/>
              </a:rPr>
              <a:t>Juan Felipe Castillo Gomez</a:t>
            </a:r>
          </a:p>
          <a:p>
            <a:pPr algn="r">
              <a:lnSpc>
                <a:spcPts val="2660"/>
              </a:lnSpc>
            </a:pPr>
            <a:r>
              <a:rPr lang="en-US" sz="1900">
                <a:solidFill>
                  <a:srgbClr val="FFFFFF"/>
                </a:solidFill>
                <a:latin typeface="Open Sans 1"/>
              </a:rPr>
              <a:t>Juan Diego Lora</a:t>
            </a:r>
          </a:p>
        </p:txBody>
      </p:sp>
      <p:sp>
        <p:nvSpPr>
          <p:cNvPr name="TextBox 12" id="12"/>
          <p:cNvSpPr txBox="true"/>
          <p:nvPr/>
        </p:nvSpPr>
        <p:spPr>
          <a:xfrm rot="0">
            <a:off x="1505733" y="981075"/>
            <a:ext cx="3541345" cy="514343"/>
          </a:xfrm>
          <a:prstGeom prst="rect">
            <a:avLst/>
          </a:prstGeom>
        </p:spPr>
        <p:txBody>
          <a:bodyPr anchor="t" rtlCol="false" tIns="0" lIns="0" bIns="0" rIns="0">
            <a:spAutoFit/>
          </a:bodyPr>
          <a:lstStyle/>
          <a:p>
            <a:pPr algn="ctr">
              <a:lnSpc>
                <a:spcPts val="4200"/>
              </a:lnSpc>
            </a:pPr>
            <a:r>
              <a:rPr lang="en-US" sz="3000">
                <a:solidFill>
                  <a:srgbClr val="FFFFFF"/>
                </a:solidFill>
                <a:latin typeface="Open Sans 1"/>
              </a:rPr>
              <a:t>06/11/2024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35FED"/>
        </a:solidFill>
      </p:bgPr>
    </p:bg>
    <p:spTree>
      <p:nvGrpSpPr>
        <p:cNvPr id="1" name=""/>
        <p:cNvGrpSpPr/>
        <p:nvPr/>
      </p:nvGrpSpPr>
      <p:grpSpPr>
        <a:xfrm>
          <a:off x="0" y="0"/>
          <a:ext cx="0" cy="0"/>
          <a:chOff x="0" y="0"/>
          <a:chExt cx="0" cy="0"/>
        </a:xfrm>
      </p:grpSpPr>
      <p:sp>
        <p:nvSpPr>
          <p:cNvPr name="Freeform 2" id="2"/>
          <p:cNvSpPr/>
          <p:nvPr/>
        </p:nvSpPr>
        <p:spPr>
          <a:xfrm flipH="false" flipV="false" rot="-3012077">
            <a:off x="871576" y="-2027517"/>
            <a:ext cx="17134945" cy="13529467"/>
          </a:xfrm>
          <a:custGeom>
            <a:avLst/>
            <a:gdLst/>
            <a:ahLst/>
            <a:cxnLst/>
            <a:rect r="r" b="b" t="t" l="l"/>
            <a:pathLst>
              <a:path h="13529467" w="17134945">
                <a:moveTo>
                  <a:pt x="0" y="0"/>
                </a:moveTo>
                <a:lnTo>
                  <a:pt x="17134945" y="0"/>
                </a:lnTo>
                <a:lnTo>
                  <a:pt x="17134945" y="13529467"/>
                </a:lnTo>
                <a:lnTo>
                  <a:pt x="0" y="13529467"/>
                </a:lnTo>
                <a:lnTo>
                  <a:pt x="0" y="0"/>
                </a:lnTo>
                <a:close/>
              </a:path>
            </a:pathLst>
          </a:custGeom>
          <a:blipFill>
            <a:blip r:embed="rId2"/>
            <a:stretch>
              <a:fillRect l="0" t="0" r="0" b="0"/>
            </a:stretch>
          </a:blipFill>
        </p:spPr>
      </p:sp>
      <p:sp>
        <p:nvSpPr>
          <p:cNvPr name="AutoShape 3" id="3"/>
          <p:cNvSpPr/>
          <p:nvPr/>
        </p:nvSpPr>
        <p:spPr>
          <a:xfrm>
            <a:off x="5379798" y="9568534"/>
            <a:ext cx="7179693" cy="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587734" y="1292365"/>
            <a:ext cx="8327383" cy="7840094"/>
            <a:chOff x="0" y="0"/>
            <a:chExt cx="2089104" cy="1966857"/>
          </a:xfrm>
        </p:grpSpPr>
        <p:sp>
          <p:nvSpPr>
            <p:cNvPr name="Freeform 5" id="5"/>
            <p:cNvSpPr/>
            <p:nvPr/>
          </p:nvSpPr>
          <p:spPr>
            <a:xfrm flipH="false" flipV="false" rot="0">
              <a:off x="0" y="0"/>
              <a:ext cx="2089104" cy="1966857"/>
            </a:xfrm>
            <a:custGeom>
              <a:avLst/>
              <a:gdLst/>
              <a:ahLst/>
              <a:cxnLst/>
              <a:rect r="r" b="b" t="t" l="l"/>
              <a:pathLst>
                <a:path h="1966857" w="2089104">
                  <a:moveTo>
                    <a:pt x="37188" y="0"/>
                  </a:moveTo>
                  <a:lnTo>
                    <a:pt x="2051916" y="0"/>
                  </a:lnTo>
                  <a:cubicBezTo>
                    <a:pt x="2061779" y="0"/>
                    <a:pt x="2071238" y="3918"/>
                    <a:pt x="2078212" y="10892"/>
                  </a:cubicBezTo>
                  <a:cubicBezTo>
                    <a:pt x="2085186" y="17866"/>
                    <a:pt x="2089104" y="27325"/>
                    <a:pt x="2089104" y="37188"/>
                  </a:cubicBezTo>
                  <a:lnTo>
                    <a:pt x="2089104" y="1929669"/>
                  </a:lnTo>
                  <a:cubicBezTo>
                    <a:pt x="2089104" y="1939532"/>
                    <a:pt x="2085186" y="1948991"/>
                    <a:pt x="2078212" y="1955965"/>
                  </a:cubicBezTo>
                  <a:cubicBezTo>
                    <a:pt x="2071238" y="1962939"/>
                    <a:pt x="2061779" y="1966857"/>
                    <a:pt x="2051916" y="1966857"/>
                  </a:cubicBezTo>
                  <a:lnTo>
                    <a:pt x="37188" y="1966857"/>
                  </a:lnTo>
                  <a:cubicBezTo>
                    <a:pt x="27325" y="1966857"/>
                    <a:pt x="17866" y="1962939"/>
                    <a:pt x="10892" y="1955965"/>
                  </a:cubicBezTo>
                  <a:cubicBezTo>
                    <a:pt x="3918" y="1948991"/>
                    <a:pt x="0" y="1939532"/>
                    <a:pt x="0" y="1929669"/>
                  </a:cubicBezTo>
                  <a:lnTo>
                    <a:pt x="0" y="37188"/>
                  </a:lnTo>
                  <a:cubicBezTo>
                    <a:pt x="0" y="27325"/>
                    <a:pt x="3918" y="17866"/>
                    <a:pt x="10892" y="10892"/>
                  </a:cubicBezTo>
                  <a:cubicBezTo>
                    <a:pt x="17866" y="3918"/>
                    <a:pt x="27325" y="0"/>
                    <a:pt x="37188" y="0"/>
                  </a:cubicBezTo>
                  <a:close/>
                </a:path>
              </a:pathLst>
            </a:custGeom>
            <a:solidFill>
              <a:srgbClr val="000000">
                <a:alpha val="0"/>
              </a:srgbClr>
            </a:solidFill>
            <a:ln w="19050" cap="rnd">
              <a:solidFill>
                <a:srgbClr val="FFFFFF"/>
              </a:solidFill>
              <a:prstDash val="solid"/>
              <a:round/>
            </a:ln>
          </p:spPr>
        </p:sp>
        <p:sp>
          <p:nvSpPr>
            <p:cNvPr name="TextBox 6" id="6"/>
            <p:cNvSpPr txBox="true"/>
            <p:nvPr/>
          </p:nvSpPr>
          <p:spPr>
            <a:xfrm>
              <a:off x="0" y="-28575"/>
              <a:ext cx="2089104" cy="1995432"/>
            </a:xfrm>
            <a:prstGeom prst="rect">
              <a:avLst/>
            </a:prstGeom>
          </p:spPr>
          <p:txBody>
            <a:bodyPr anchor="ctr" rtlCol="false" tIns="50800" lIns="50800" bIns="50800" rIns="50800"/>
            <a:lstStyle/>
            <a:p>
              <a:pPr algn="ctr">
                <a:lnSpc>
                  <a:spcPts val="2240"/>
                </a:lnSpc>
              </a:pPr>
            </a:p>
          </p:txBody>
        </p:sp>
      </p:grpSp>
      <p:grpSp>
        <p:nvGrpSpPr>
          <p:cNvPr name="Group 7" id="7"/>
          <p:cNvGrpSpPr/>
          <p:nvPr/>
        </p:nvGrpSpPr>
        <p:grpSpPr>
          <a:xfrm rot="0">
            <a:off x="9299846" y="1292365"/>
            <a:ext cx="8327383" cy="7840094"/>
            <a:chOff x="0" y="0"/>
            <a:chExt cx="2089104" cy="1966857"/>
          </a:xfrm>
        </p:grpSpPr>
        <p:sp>
          <p:nvSpPr>
            <p:cNvPr name="Freeform 8" id="8"/>
            <p:cNvSpPr/>
            <p:nvPr/>
          </p:nvSpPr>
          <p:spPr>
            <a:xfrm flipH="false" flipV="false" rot="0">
              <a:off x="0" y="0"/>
              <a:ext cx="2089104" cy="1966857"/>
            </a:xfrm>
            <a:custGeom>
              <a:avLst/>
              <a:gdLst/>
              <a:ahLst/>
              <a:cxnLst/>
              <a:rect r="r" b="b" t="t" l="l"/>
              <a:pathLst>
                <a:path h="1966857" w="2089104">
                  <a:moveTo>
                    <a:pt x="37188" y="0"/>
                  </a:moveTo>
                  <a:lnTo>
                    <a:pt x="2051916" y="0"/>
                  </a:lnTo>
                  <a:cubicBezTo>
                    <a:pt x="2061779" y="0"/>
                    <a:pt x="2071238" y="3918"/>
                    <a:pt x="2078212" y="10892"/>
                  </a:cubicBezTo>
                  <a:cubicBezTo>
                    <a:pt x="2085186" y="17866"/>
                    <a:pt x="2089104" y="27325"/>
                    <a:pt x="2089104" y="37188"/>
                  </a:cubicBezTo>
                  <a:lnTo>
                    <a:pt x="2089104" y="1929669"/>
                  </a:lnTo>
                  <a:cubicBezTo>
                    <a:pt x="2089104" y="1939532"/>
                    <a:pt x="2085186" y="1948991"/>
                    <a:pt x="2078212" y="1955965"/>
                  </a:cubicBezTo>
                  <a:cubicBezTo>
                    <a:pt x="2071238" y="1962939"/>
                    <a:pt x="2061779" y="1966857"/>
                    <a:pt x="2051916" y="1966857"/>
                  </a:cubicBezTo>
                  <a:lnTo>
                    <a:pt x="37188" y="1966857"/>
                  </a:lnTo>
                  <a:cubicBezTo>
                    <a:pt x="27325" y="1966857"/>
                    <a:pt x="17866" y="1962939"/>
                    <a:pt x="10892" y="1955965"/>
                  </a:cubicBezTo>
                  <a:cubicBezTo>
                    <a:pt x="3918" y="1948991"/>
                    <a:pt x="0" y="1939532"/>
                    <a:pt x="0" y="1929669"/>
                  </a:cubicBezTo>
                  <a:lnTo>
                    <a:pt x="0" y="37188"/>
                  </a:lnTo>
                  <a:cubicBezTo>
                    <a:pt x="0" y="27325"/>
                    <a:pt x="3918" y="17866"/>
                    <a:pt x="10892" y="10892"/>
                  </a:cubicBezTo>
                  <a:cubicBezTo>
                    <a:pt x="17866" y="3918"/>
                    <a:pt x="27325" y="0"/>
                    <a:pt x="37188"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28575"/>
              <a:ext cx="2089104" cy="1995432"/>
            </a:xfrm>
            <a:prstGeom prst="rect">
              <a:avLst/>
            </a:prstGeom>
          </p:spPr>
          <p:txBody>
            <a:bodyPr anchor="ctr" rtlCol="false" tIns="50800" lIns="50800" bIns="50800" rIns="50800"/>
            <a:lstStyle/>
            <a:p>
              <a:pPr algn="ctr">
                <a:lnSpc>
                  <a:spcPts val="2240"/>
                </a:lnSpc>
              </a:pPr>
            </a:p>
          </p:txBody>
        </p:sp>
      </p:grpSp>
      <p:sp>
        <p:nvSpPr>
          <p:cNvPr name="AutoShape 10" id="10"/>
          <p:cNvSpPr/>
          <p:nvPr/>
        </p:nvSpPr>
        <p:spPr>
          <a:xfrm flipH="true" flipV="true">
            <a:off x="4741426" y="2864930"/>
            <a:ext cx="10000" cy="6267529"/>
          </a:xfrm>
          <a:prstGeom prst="line">
            <a:avLst/>
          </a:prstGeom>
          <a:ln cap="flat" w="19050">
            <a:solidFill>
              <a:srgbClr val="FFFFFF"/>
            </a:solidFill>
            <a:prstDash val="solid"/>
            <a:headEnd type="none" len="sm" w="sm"/>
            <a:tailEnd type="none" len="sm" w="sm"/>
          </a:ln>
        </p:spPr>
      </p:sp>
      <p:sp>
        <p:nvSpPr>
          <p:cNvPr name="AutoShape 11" id="11"/>
          <p:cNvSpPr/>
          <p:nvPr/>
        </p:nvSpPr>
        <p:spPr>
          <a:xfrm flipH="true" flipV="true">
            <a:off x="13453537" y="2864930"/>
            <a:ext cx="10000" cy="6267529"/>
          </a:xfrm>
          <a:prstGeom prst="line">
            <a:avLst/>
          </a:prstGeom>
          <a:ln cap="flat" w="19050">
            <a:solidFill>
              <a:srgbClr val="FFFFFF"/>
            </a:solidFill>
            <a:prstDash val="solid"/>
            <a:headEnd type="none" len="sm" w="sm"/>
            <a:tailEnd type="none" len="sm" w="sm"/>
          </a:ln>
        </p:spPr>
      </p:sp>
      <p:sp>
        <p:nvSpPr>
          <p:cNvPr name="AutoShape 12" id="12"/>
          <p:cNvSpPr/>
          <p:nvPr/>
        </p:nvSpPr>
        <p:spPr>
          <a:xfrm>
            <a:off x="587734" y="2864930"/>
            <a:ext cx="8327383" cy="0"/>
          </a:xfrm>
          <a:prstGeom prst="line">
            <a:avLst/>
          </a:prstGeom>
          <a:ln cap="flat" w="19050">
            <a:solidFill>
              <a:srgbClr val="FFFFFF"/>
            </a:solidFill>
            <a:prstDash val="solid"/>
            <a:headEnd type="none" len="sm" w="sm"/>
            <a:tailEnd type="none" len="sm" w="sm"/>
          </a:ln>
        </p:spPr>
      </p:sp>
      <p:sp>
        <p:nvSpPr>
          <p:cNvPr name="AutoShape 13" id="13"/>
          <p:cNvSpPr/>
          <p:nvPr/>
        </p:nvSpPr>
        <p:spPr>
          <a:xfrm>
            <a:off x="9299846" y="2864930"/>
            <a:ext cx="8327383" cy="0"/>
          </a:xfrm>
          <a:prstGeom prst="line">
            <a:avLst/>
          </a:prstGeom>
          <a:ln cap="flat" w="19050">
            <a:solidFill>
              <a:srgbClr val="FFFFFF"/>
            </a:solidFill>
            <a:prstDash val="solid"/>
            <a:headEnd type="none" len="sm" w="sm"/>
            <a:tailEnd type="none" len="sm" w="sm"/>
          </a:ln>
        </p:spPr>
      </p:sp>
      <p:sp>
        <p:nvSpPr>
          <p:cNvPr name="TextBox 14" id="14"/>
          <p:cNvSpPr txBox="true"/>
          <p:nvPr/>
        </p:nvSpPr>
        <p:spPr>
          <a:xfrm rot="0">
            <a:off x="938546" y="2976201"/>
            <a:ext cx="3543947" cy="855217"/>
          </a:xfrm>
          <a:prstGeom prst="rect">
            <a:avLst/>
          </a:prstGeom>
        </p:spPr>
        <p:txBody>
          <a:bodyPr anchor="t" rtlCol="false" tIns="0" lIns="0" bIns="0" rIns="0">
            <a:spAutoFit/>
          </a:bodyPr>
          <a:lstStyle/>
          <a:p>
            <a:pPr algn="ctr">
              <a:lnSpc>
                <a:spcPts val="3411"/>
              </a:lnSpc>
            </a:pPr>
            <a:r>
              <a:rPr lang="en-US" sz="2624">
                <a:solidFill>
                  <a:srgbClr val="FFFFFF"/>
                </a:solidFill>
                <a:latin typeface="Open Sans 1 Bold"/>
              </a:rPr>
              <a:t>Distribución de responsabilidades</a:t>
            </a:r>
          </a:p>
        </p:txBody>
      </p:sp>
      <p:sp>
        <p:nvSpPr>
          <p:cNvPr name="TextBox 15" id="15"/>
          <p:cNvSpPr txBox="true"/>
          <p:nvPr/>
        </p:nvSpPr>
        <p:spPr>
          <a:xfrm rot="0">
            <a:off x="9670657" y="2978926"/>
            <a:ext cx="3543947" cy="852493"/>
          </a:xfrm>
          <a:prstGeom prst="rect">
            <a:avLst/>
          </a:prstGeom>
        </p:spPr>
        <p:txBody>
          <a:bodyPr anchor="t" rtlCol="false" tIns="0" lIns="0" bIns="0" rIns="0">
            <a:spAutoFit/>
          </a:bodyPr>
          <a:lstStyle/>
          <a:p>
            <a:pPr algn="ctr">
              <a:lnSpc>
                <a:spcPts val="3411"/>
              </a:lnSpc>
            </a:pPr>
            <a:r>
              <a:rPr lang="en-US" sz="2624">
                <a:solidFill>
                  <a:srgbClr val="FFFFFF"/>
                </a:solidFill>
                <a:latin typeface="Open Sans 1 Bold"/>
              </a:rPr>
              <a:t>Generación y cálculo concurrentes</a:t>
            </a:r>
          </a:p>
        </p:txBody>
      </p:sp>
      <p:sp>
        <p:nvSpPr>
          <p:cNvPr name="TextBox 16" id="16"/>
          <p:cNvSpPr txBox="true"/>
          <p:nvPr/>
        </p:nvSpPr>
        <p:spPr>
          <a:xfrm rot="0">
            <a:off x="4751426" y="2976201"/>
            <a:ext cx="4163691" cy="425230"/>
          </a:xfrm>
          <a:prstGeom prst="rect">
            <a:avLst/>
          </a:prstGeom>
        </p:spPr>
        <p:txBody>
          <a:bodyPr anchor="t" rtlCol="false" tIns="0" lIns="0" bIns="0" rIns="0">
            <a:spAutoFit/>
          </a:bodyPr>
          <a:lstStyle/>
          <a:p>
            <a:pPr algn="ctr">
              <a:lnSpc>
                <a:spcPts val="3411"/>
              </a:lnSpc>
            </a:pPr>
            <a:r>
              <a:rPr lang="en-US" sz="2624">
                <a:solidFill>
                  <a:srgbClr val="FFFFFF"/>
                </a:solidFill>
                <a:latin typeface="Open Sans 1 Bold"/>
              </a:rPr>
              <a:t>Operación asincrónica</a:t>
            </a:r>
          </a:p>
        </p:txBody>
      </p:sp>
      <p:sp>
        <p:nvSpPr>
          <p:cNvPr name="TextBox 17" id="17"/>
          <p:cNvSpPr txBox="true"/>
          <p:nvPr/>
        </p:nvSpPr>
        <p:spPr>
          <a:xfrm rot="0">
            <a:off x="13463537" y="2978926"/>
            <a:ext cx="4163691" cy="852493"/>
          </a:xfrm>
          <a:prstGeom prst="rect">
            <a:avLst/>
          </a:prstGeom>
        </p:spPr>
        <p:txBody>
          <a:bodyPr anchor="t" rtlCol="false" tIns="0" lIns="0" bIns="0" rIns="0">
            <a:spAutoFit/>
          </a:bodyPr>
          <a:lstStyle/>
          <a:p>
            <a:pPr algn="ctr">
              <a:lnSpc>
                <a:spcPts val="3411"/>
              </a:lnSpc>
            </a:pPr>
            <a:r>
              <a:rPr lang="en-US" sz="2624">
                <a:solidFill>
                  <a:srgbClr val="FFFFFF"/>
                </a:solidFill>
                <a:latin typeface="Open Sans 1 Bold"/>
              </a:rPr>
              <a:t>Adaptabilidad a la capacidad</a:t>
            </a:r>
          </a:p>
        </p:txBody>
      </p:sp>
      <p:sp>
        <p:nvSpPr>
          <p:cNvPr name="TextBox 18" id="18"/>
          <p:cNvSpPr txBox="true"/>
          <p:nvPr/>
        </p:nvSpPr>
        <p:spPr>
          <a:xfrm rot="0">
            <a:off x="938546" y="4212419"/>
            <a:ext cx="3543947" cy="4179118"/>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En lugar de asignar a cada nodo la tarea completa de calcular la integral con un número fijo de puntos, permite que cada nodo decida cuántos puntos generar y cuándo comenzar el procesamiento de esos puntos.</a:t>
            </a:r>
          </a:p>
          <a:p>
            <a:pPr algn="l">
              <a:lnSpc>
                <a:spcPts val="3002"/>
              </a:lnSpc>
            </a:pPr>
          </a:p>
        </p:txBody>
      </p:sp>
      <p:sp>
        <p:nvSpPr>
          <p:cNvPr name="TextBox 19" id="19"/>
          <p:cNvSpPr txBox="true"/>
          <p:nvPr/>
        </p:nvSpPr>
        <p:spPr>
          <a:xfrm rot="0">
            <a:off x="1318084" y="1735536"/>
            <a:ext cx="6866683" cy="50292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Asignación flexible de tareas</a:t>
            </a:r>
          </a:p>
        </p:txBody>
      </p:sp>
      <p:sp>
        <p:nvSpPr>
          <p:cNvPr name="TextBox 20" id="20"/>
          <p:cNvSpPr txBox="true"/>
          <p:nvPr/>
        </p:nvSpPr>
        <p:spPr>
          <a:xfrm rot="0">
            <a:off x="10729692" y="1476178"/>
            <a:ext cx="5467689" cy="101727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Procesamiento independiente y dinámico</a:t>
            </a:r>
          </a:p>
        </p:txBody>
      </p:sp>
      <p:sp>
        <p:nvSpPr>
          <p:cNvPr name="Freeform 21" id="21"/>
          <p:cNvSpPr/>
          <p:nvPr/>
        </p:nvSpPr>
        <p:spPr>
          <a:xfrm flipH="false" flipV="false" rot="0">
            <a:off x="16590855" y="269868"/>
            <a:ext cx="731359" cy="311160"/>
          </a:xfrm>
          <a:custGeom>
            <a:avLst/>
            <a:gdLst/>
            <a:ahLst/>
            <a:cxnLst/>
            <a:rect r="r" b="b" t="t" l="l"/>
            <a:pathLst>
              <a:path h="311160" w="731359">
                <a:moveTo>
                  <a:pt x="0" y="0"/>
                </a:moveTo>
                <a:lnTo>
                  <a:pt x="731359" y="0"/>
                </a:lnTo>
                <a:lnTo>
                  <a:pt x="731359" y="311160"/>
                </a:lnTo>
                <a:lnTo>
                  <a:pt x="0" y="311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5077936" y="3922891"/>
            <a:ext cx="3510670" cy="4559107"/>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Los nodos no necesitan sincronizarse con otros nodos en términos de cuándo completan sus tareas.</a:t>
            </a:r>
          </a:p>
          <a:p>
            <a:pPr algn="just">
              <a:lnSpc>
                <a:spcPts val="3002"/>
              </a:lnSpc>
            </a:pPr>
            <a:r>
              <a:rPr lang="en-US" sz="2309">
                <a:solidFill>
                  <a:srgbClr val="FFFFFF"/>
                </a:solidFill>
                <a:latin typeface="Open Sans 1"/>
              </a:rPr>
              <a:t>Un nodo puede empezar a calcular sumas parciales tan pronto como tenga suficientes puntos, mientras otro puede seguir generando puntos</a:t>
            </a:r>
          </a:p>
        </p:txBody>
      </p:sp>
      <p:sp>
        <p:nvSpPr>
          <p:cNvPr name="TextBox 23" id="23"/>
          <p:cNvSpPr txBox="true"/>
          <p:nvPr/>
        </p:nvSpPr>
        <p:spPr>
          <a:xfrm rot="0">
            <a:off x="9751595" y="4212419"/>
            <a:ext cx="3382071" cy="4179118"/>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Un nodo puede estar diseñado para alternar entre generar un lote de puntos y calcular la suma parcial de esos puntos, mientras otro puede generar todos sus puntos de una vez antes de comenzar cualquier cálculo.</a:t>
            </a:r>
          </a:p>
          <a:p>
            <a:pPr algn="just">
              <a:lnSpc>
                <a:spcPts val="3002"/>
              </a:lnSpc>
            </a:pPr>
          </a:p>
        </p:txBody>
      </p:sp>
      <p:sp>
        <p:nvSpPr>
          <p:cNvPr name="TextBox 24" id="24"/>
          <p:cNvSpPr txBox="true"/>
          <p:nvPr/>
        </p:nvSpPr>
        <p:spPr>
          <a:xfrm rot="0">
            <a:off x="13922152" y="4161385"/>
            <a:ext cx="3246461" cy="4179118"/>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Cada nodo puede adaptar su estrategia de procesamiento según su capacidad de procesamiento y carga de trabajo actual.</a:t>
            </a:r>
          </a:p>
          <a:p>
            <a:pPr algn="just">
              <a:lnSpc>
                <a:spcPts val="3002"/>
              </a:lnSpc>
            </a:pPr>
            <a:r>
              <a:rPr lang="en-US" sz="2309">
                <a:solidFill>
                  <a:srgbClr val="FFFFFF"/>
                </a:solidFill>
                <a:latin typeface="Open Sans 1"/>
              </a:rPr>
              <a:t>Por ejemplo, un nodo con mayor capacidad podría generar más puntos o realizar más iteraciones de cálculo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D88B2"/>
        </a:solidFill>
      </p:bgPr>
    </p:bg>
    <p:spTree>
      <p:nvGrpSpPr>
        <p:cNvPr id="1" name=""/>
        <p:cNvGrpSpPr/>
        <p:nvPr/>
      </p:nvGrpSpPr>
      <p:grpSpPr>
        <a:xfrm>
          <a:off x="0" y="0"/>
          <a:ext cx="0" cy="0"/>
          <a:chOff x="0" y="0"/>
          <a:chExt cx="0" cy="0"/>
        </a:xfrm>
      </p:grpSpPr>
      <p:sp>
        <p:nvSpPr>
          <p:cNvPr name="Freeform 2" id="2"/>
          <p:cNvSpPr/>
          <p:nvPr/>
        </p:nvSpPr>
        <p:spPr>
          <a:xfrm flipH="false" flipV="false" rot="-3012077">
            <a:off x="794085" y="-2046890"/>
            <a:ext cx="17134945" cy="13529467"/>
          </a:xfrm>
          <a:custGeom>
            <a:avLst/>
            <a:gdLst/>
            <a:ahLst/>
            <a:cxnLst/>
            <a:rect r="r" b="b" t="t" l="l"/>
            <a:pathLst>
              <a:path h="13529467" w="17134945">
                <a:moveTo>
                  <a:pt x="0" y="0"/>
                </a:moveTo>
                <a:lnTo>
                  <a:pt x="17134945" y="0"/>
                </a:lnTo>
                <a:lnTo>
                  <a:pt x="17134945" y="13529467"/>
                </a:lnTo>
                <a:lnTo>
                  <a:pt x="0" y="13529467"/>
                </a:lnTo>
                <a:lnTo>
                  <a:pt x="0" y="0"/>
                </a:lnTo>
                <a:close/>
              </a:path>
            </a:pathLst>
          </a:custGeom>
          <a:blipFill>
            <a:blip r:embed="rId2"/>
            <a:stretch>
              <a:fillRect l="0" t="0" r="0" b="0"/>
            </a:stretch>
          </a:blipFill>
        </p:spPr>
      </p:sp>
      <p:sp>
        <p:nvSpPr>
          <p:cNvPr name="AutoShape 3" id="3"/>
          <p:cNvSpPr/>
          <p:nvPr/>
        </p:nvSpPr>
        <p:spPr>
          <a:xfrm>
            <a:off x="5379798" y="9568534"/>
            <a:ext cx="7179693" cy="0"/>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587734" y="1292365"/>
            <a:ext cx="8327383" cy="7965935"/>
            <a:chOff x="0" y="0"/>
            <a:chExt cx="2089104" cy="1998427"/>
          </a:xfrm>
        </p:grpSpPr>
        <p:sp>
          <p:nvSpPr>
            <p:cNvPr name="Freeform 5" id="5"/>
            <p:cNvSpPr/>
            <p:nvPr/>
          </p:nvSpPr>
          <p:spPr>
            <a:xfrm flipH="false" flipV="false" rot="0">
              <a:off x="0" y="0"/>
              <a:ext cx="2089104" cy="1998427"/>
            </a:xfrm>
            <a:custGeom>
              <a:avLst/>
              <a:gdLst/>
              <a:ahLst/>
              <a:cxnLst/>
              <a:rect r="r" b="b" t="t" l="l"/>
              <a:pathLst>
                <a:path h="1998427" w="2089104">
                  <a:moveTo>
                    <a:pt x="37188" y="0"/>
                  </a:moveTo>
                  <a:lnTo>
                    <a:pt x="2051916" y="0"/>
                  </a:lnTo>
                  <a:cubicBezTo>
                    <a:pt x="2061779" y="0"/>
                    <a:pt x="2071238" y="3918"/>
                    <a:pt x="2078212" y="10892"/>
                  </a:cubicBezTo>
                  <a:cubicBezTo>
                    <a:pt x="2085186" y="17866"/>
                    <a:pt x="2089104" y="27325"/>
                    <a:pt x="2089104" y="37188"/>
                  </a:cubicBezTo>
                  <a:lnTo>
                    <a:pt x="2089104" y="1961239"/>
                  </a:lnTo>
                  <a:cubicBezTo>
                    <a:pt x="2089104" y="1971102"/>
                    <a:pt x="2085186" y="1980561"/>
                    <a:pt x="2078212" y="1987535"/>
                  </a:cubicBezTo>
                  <a:cubicBezTo>
                    <a:pt x="2071238" y="1994509"/>
                    <a:pt x="2061779" y="1998427"/>
                    <a:pt x="2051916" y="1998427"/>
                  </a:cubicBezTo>
                  <a:lnTo>
                    <a:pt x="37188" y="1998427"/>
                  </a:lnTo>
                  <a:cubicBezTo>
                    <a:pt x="27325" y="1998427"/>
                    <a:pt x="17866" y="1994509"/>
                    <a:pt x="10892" y="1987535"/>
                  </a:cubicBezTo>
                  <a:cubicBezTo>
                    <a:pt x="3918" y="1980561"/>
                    <a:pt x="0" y="1971102"/>
                    <a:pt x="0" y="1961239"/>
                  </a:cubicBezTo>
                  <a:lnTo>
                    <a:pt x="0" y="37188"/>
                  </a:lnTo>
                  <a:cubicBezTo>
                    <a:pt x="0" y="27325"/>
                    <a:pt x="3918" y="17866"/>
                    <a:pt x="10892" y="10892"/>
                  </a:cubicBezTo>
                  <a:cubicBezTo>
                    <a:pt x="17866" y="3918"/>
                    <a:pt x="27325" y="0"/>
                    <a:pt x="37188" y="0"/>
                  </a:cubicBezTo>
                  <a:close/>
                </a:path>
              </a:pathLst>
            </a:custGeom>
            <a:solidFill>
              <a:srgbClr val="000000">
                <a:alpha val="0"/>
              </a:srgbClr>
            </a:solidFill>
            <a:ln w="19050" cap="rnd">
              <a:solidFill>
                <a:srgbClr val="FFFFFF"/>
              </a:solidFill>
              <a:prstDash val="solid"/>
              <a:round/>
            </a:ln>
          </p:spPr>
        </p:sp>
        <p:sp>
          <p:nvSpPr>
            <p:cNvPr name="TextBox 6" id="6"/>
            <p:cNvSpPr txBox="true"/>
            <p:nvPr/>
          </p:nvSpPr>
          <p:spPr>
            <a:xfrm>
              <a:off x="0" y="-28575"/>
              <a:ext cx="2089104" cy="2027002"/>
            </a:xfrm>
            <a:prstGeom prst="rect">
              <a:avLst/>
            </a:prstGeom>
          </p:spPr>
          <p:txBody>
            <a:bodyPr anchor="ctr" rtlCol="false" tIns="50800" lIns="50800" bIns="50800" rIns="50800"/>
            <a:lstStyle/>
            <a:p>
              <a:pPr algn="ctr">
                <a:lnSpc>
                  <a:spcPts val="2240"/>
                </a:lnSpc>
              </a:pPr>
            </a:p>
          </p:txBody>
        </p:sp>
      </p:grpSp>
      <p:grpSp>
        <p:nvGrpSpPr>
          <p:cNvPr name="Group 7" id="7"/>
          <p:cNvGrpSpPr/>
          <p:nvPr/>
        </p:nvGrpSpPr>
        <p:grpSpPr>
          <a:xfrm rot="0">
            <a:off x="9222354" y="1272992"/>
            <a:ext cx="8482366" cy="7965935"/>
            <a:chOff x="0" y="0"/>
            <a:chExt cx="2127985" cy="1998427"/>
          </a:xfrm>
        </p:grpSpPr>
        <p:sp>
          <p:nvSpPr>
            <p:cNvPr name="Freeform 8" id="8"/>
            <p:cNvSpPr/>
            <p:nvPr/>
          </p:nvSpPr>
          <p:spPr>
            <a:xfrm flipH="false" flipV="false" rot="0">
              <a:off x="0" y="0"/>
              <a:ext cx="2127985" cy="1998427"/>
            </a:xfrm>
            <a:custGeom>
              <a:avLst/>
              <a:gdLst/>
              <a:ahLst/>
              <a:cxnLst/>
              <a:rect r="r" b="b" t="t" l="l"/>
              <a:pathLst>
                <a:path h="1998427" w="2127985">
                  <a:moveTo>
                    <a:pt x="36508" y="0"/>
                  </a:moveTo>
                  <a:lnTo>
                    <a:pt x="2091477" y="0"/>
                  </a:lnTo>
                  <a:cubicBezTo>
                    <a:pt x="2101159" y="0"/>
                    <a:pt x="2110445" y="3846"/>
                    <a:pt x="2117292" y="10693"/>
                  </a:cubicBezTo>
                  <a:cubicBezTo>
                    <a:pt x="2124139" y="17540"/>
                    <a:pt x="2127985" y="26826"/>
                    <a:pt x="2127985" y="36508"/>
                  </a:cubicBezTo>
                  <a:lnTo>
                    <a:pt x="2127985" y="1961919"/>
                  </a:lnTo>
                  <a:cubicBezTo>
                    <a:pt x="2127985" y="1982082"/>
                    <a:pt x="2111640" y="1998427"/>
                    <a:pt x="2091477" y="1998427"/>
                  </a:cubicBezTo>
                  <a:lnTo>
                    <a:pt x="36508" y="1998427"/>
                  </a:lnTo>
                  <a:cubicBezTo>
                    <a:pt x="16345" y="1998427"/>
                    <a:pt x="0" y="1982082"/>
                    <a:pt x="0" y="1961919"/>
                  </a:cubicBezTo>
                  <a:lnTo>
                    <a:pt x="0" y="36508"/>
                  </a:lnTo>
                  <a:cubicBezTo>
                    <a:pt x="0" y="16345"/>
                    <a:pt x="16345" y="0"/>
                    <a:pt x="36508"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28575"/>
              <a:ext cx="2127985" cy="2027002"/>
            </a:xfrm>
            <a:prstGeom prst="rect">
              <a:avLst/>
            </a:prstGeom>
          </p:spPr>
          <p:txBody>
            <a:bodyPr anchor="ctr" rtlCol="false" tIns="50800" lIns="50800" bIns="50800" rIns="50800"/>
            <a:lstStyle/>
            <a:p>
              <a:pPr algn="ctr">
                <a:lnSpc>
                  <a:spcPts val="2240"/>
                </a:lnSpc>
              </a:pPr>
            </a:p>
          </p:txBody>
        </p:sp>
      </p:grpSp>
      <p:sp>
        <p:nvSpPr>
          <p:cNvPr name="AutoShape 10" id="10"/>
          <p:cNvSpPr/>
          <p:nvPr/>
        </p:nvSpPr>
        <p:spPr>
          <a:xfrm flipV="true">
            <a:off x="4741426" y="2864930"/>
            <a:ext cx="0" cy="5337631"/>
          </a:xfrm>
          <a:prstGeom prst="line">
            <a:avLst/>
          </a:prstGeom>
          <a:ln cap="flat" w="19050">
            <a:solidFill>
              <a:srgbClr val="FFFFFF"/>
            </a:solidFill>
            <a:prstDash val="solid"/>
            <a:headEnd type="none" len="sm" w="sm"/>
            <a:tailEnd type="none" len="sm" w="sm"/>
          </a:ln>
        </p:spPr>
      </p:sp>
      <p:sp>
        <p:nvSpPr>
          <p:cNvPr name="AutoShape 11" id="11"/>
          <p:cNvSpPr/>
          <p:nvPr/>
        </p:nvSpPr>
        <p:spPr>
          <a:xfrm flipH="true" flipV="true">
            <a:off x="13376046" y="2845557"/>
            <a:ext cx="87491" cy="6393370"/>
          </a:xfrm>
          <a:prstGeom prst="line">
            <a:avLst/>
          </a:prstGeom>
          <a:ln cap="flat" w="19050">
            <a:solidFill>
              <a:srgbClr val="FFFFFF"/>
            </a:solidFill>
            <a:prstDash val="solid"/>
            <a:headEnd type="none" len="sm" w="sm"/>
            <a:tailEnd type="none" len="sm" w="sm"/>
          </a:ln>
        </p:spPr>
      </p:sp>
      <p:sp>
        <p:nvSpPr>
          <p:cNvPr name="AutoShape 12" id="12"/>
          <p:cNvSpPr/>
          <p:nvPr/>
        </p:nvSpPr>
        <p:spPr>
          <a:xfrm>
            <a:off x="587734" y="2864930"/>
            <a:ext cx="8327383" cy="0"/>
          </a:xfrm>
          <a:prstGeom prst="line">
            <a:avLst/>
          </a:prstGeom>
          <a:ln cap="flat" w="19050">
            <a:solidFill>
              <a:srgbClr val="FFFFFF"/>
            </a:solidFill>
            <a:prstDash val="solid"/>
            <a:headEnd type="none" len="sm" w="sm"/>
            <a:tailEnd type="none" len="sm" w="sm"/>
          </a:ln>
        </p:spPr>
      </p:sp>
      <p:sp>
        <p:nvSpPr>
          <p:cNvPr name="AutoShape 13" id="13"/>
          <p:cNvSpPr/>
          <p:nvPr/>
        </p:nvSpPr>
        <p:spPr>
          <a:xfrm>
            <a:off x="9222354" y="2845557"/>
            <a:ext cx="8327383" cy="0"/>
          </a:xfrm>
          <a:prstGeom prst="line">
            <a:avLst/>
          </a:prstGeom>
          <a:ln cap="flat" w="19050">
            <a:solidFill>
              <a:srgbClr val="FFFFFF"/>
            </a:solidFill>
            <a:prstDash val="solid"/>
            <a:headEnd type="none" len="sm" w="sm"/>
            <a:tailEnd type="none" len="sm" w="sm"/>
          </a:ln>
        </p:spPr>
      </p:sp>
      <p:sp>
        <p:nvSpPr>
          <p:cNvPr name="TextBox 14" id="14"/>
          <p:cNvSpPr txBox="true"/>
          <p:nvPr/>
        </p:nvSpPr>
        <p:spPr>
          <a:xfrm rot="0">
            <a:off x="938546" y="3115828"/>
            <a:ext cx="3543947" cy="855217"/>
          </a:xfrm>
          <a:prstGeom prst="rect">
            <a:avLst/>
          </a:prstGeom>
        </p:spPr>
        <p:txBody>
          <a:bodyPr anchor="t" rtlCol="false" tIns="0" lIns="0" bIns="0" rIns="0">
            <a:spAutoFit/>
          </a:bodyPr>
          <a:lstStyle/>
          <a:p>
            <a:pPr algn="ctr">
              <a:lnSpc>
                <a:spcPts val="3411"/>
              </a:lnSpc>
            </a:pPr>
            <a:r>
              <a:rPr lang="en-US" sz="2624">
                <a:solidFill>
                  <a:srgbClr val="FFFFFF"/>
                </a:solidFill>
                <a:latin typeface="Open Sans 1 Bold"/>
              </a:rPr>
              <a:t>Recolección de resultados parciales</a:t>
            </a:r>
          </a:p>
        </p:txBody>
      </p:sp>
      <p:sp>
        <p:nvSpPr>
          <p:cNvPr name="TextBox 15" id="15"/>
          <p:cNvSpPr txBox="true"/>
          <p:nvPr/>
        </p:nvSpPr>
        <p:spPr>
          <a:xfrm rot="0">
            <a:off x="9593165" y="3072300"/>
            <a:ext cx="3543947" cy="852493"/>
          </a:xfrm>
          <a:prstGeom prst="rect">
            <a:avLst/>
          </a:prstGeom>
        </p:spPr>
        <p:txBody>
          <a:bodyPr anchor="t" rtlCol="false" tIns="0" lIns="0" bIns="0" rIns="0">
            <a:spAutoFit/>
          </a:bodyPr>
          <a:lstStyle/>
          <a:p>
            <a:pPr algn="ctr">
              <a:lnSpc>
                <a:spcPts val="3411"/>
              </a:lnSpc>
            </a:pPr>
            <a:r>
              <a:rPr lang="en-US" sz="2624">
                <a:solidFill>
                  <a:srgbClr val="FFFFFF"/>
                </a:solidFill>
                <a:latin typeface="Open Sans 1 Bold"/>
              </a:rPr>
              <a:t>Monitoreo del progreso</a:t>
            </a:r>
          </a:p>
        </p:txBody>
      </p:sp>
      <p:sp>
        <p:nvSpPr>
          <p:cNvPr name="TextBox 16" id="16"/>
          <p:cNvSpPr txBox="true"/>
          <p:nvPr/>
        </p:nvSpPr>
        <p:spPr>
          <a:xfrm rot="0">
            <a:off x="4741426" y="3115828"/>
            <a:ext cx="4163691" cy="855217"/>
          </a:xfrm>
          <a:prstGeom prst="rect">
            <a:avLst/>
          </a:prstGeom>
        </p:spPr>
        <p:txBody>
          <a:bodyPr anchor="t" rtlCol="false" tIns="0" lIns="0" bIns="0" rIns="0">
            <a:spAutoFit/>
          </a:bodyPr>
          <a:lstStyle/>
          <a:p>
            <a:pPr algn="ctr">
              <a:lnSpc>
                <a:spcPts val="3411"/>
              </a:lnSpc>
            </a:pPr>
            <a:r>
              <a:rPr lang="en-US" sz="2624">
                <a:solidFill>
                  <a:srgbClr val="FFFFFF"/>
                </a:solidFill>
                <a:latin typeface="Open Sans 1 Bold"/>
              </a:rPr>
              <a:t>Flexibilidad en la comunicación</a:t>
            </a:r>
          </a:p>
        </p:txBody>
      </p:sp>
      <p:sp>
        <p:nvSpPr>
          <p:cNvPr name="TextBox 17" id="17"/>
          <p:cNvSpPr txBox="true"/>
          <p:nvPr/>
        </p:nvSpPr>
        <p:spPr>
          <a:xfrm rot="0">
            <a:off x="13541029" y="3072300"/>
            <a:ext cx="4163691" cy="852493"/>
          </a:xfrm>
          <a:prstGeom prst="rect">
            <a:avLst/>
          </a:prstGeom>
        </p:spPr>
        <p:txBody>
          <a:bodyPr anchor="t" rtlCol="false" tIns="0" lIns="0" bIns="0" rIns="0">
            <a:spAutoFit/>
          </a:bodyPr>
          <a:lstStyle/>
          <a:p>
            <a:pPr algn="ctr">
              <a:lnSpc>
                <a:spcPts val="3411"/>
              </a:lnSpc>
            </a:pPr>
            <a:r>
              <a:rPr lang="en-US" sz="2624">
                <a:solidFill>
                  <a:srgbClr val="FFFFFF"/>
                </a:solidFill>
                <a:latin typeface="Open Sans 1 Bold"/>
              </a:rPr>
              <a:t>Criterios de terminación adaptativos</a:t>
            </a:r>
          </a:p>
        </p:txBody>
      </p:sp>
      <p:sp>
        <p:nvSpPr>
          <p:cNvPr name="TextBox 18" id="18"/>
          <p:cNvSpPr txBox="true"/>
          <p:nvPr/>
        </p:nvSpPr>
        <p:spPr>
          <a:xfrm rot="0">
            <a:off x="938546" y="4212419"/>
            <a:ext cx="3543947" cy="4190243"/>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Un servidor central o un broker recoge resultados parciales de cada nodo a medida que están disponibles.</a:t>
            </a:r>
          </a:p>
          <a:p>
            <a:pPr algn="just">
              <a:lnSpc>
                <a:spcPts val="3002"/>
              </a:lnSpc>
            </a:pPr>
            <a:r>
              <a:rPr lang="en-US" sz="2309">
                <a:solidFill>
                  <a:srgbClr val="FFFFFF"/>
                </a:solidFill>
                <a:latin typeface="Open Sans 1"/>
              </a:rPr>
              <a:t>Esto puede ser un simple acumulativo o un promedio ponderado basado en el número de puntos que cada nodo ha procesado.</a:t>
            </a:r>
          </a:p>
        </p:txBody>
      </p:sp>
      <p:sp>
        <p:nvSpPr>
          <p:cNvPr name="TextBox 19" id="19"/>
          <p:cNvSpPr txBox="true"/>
          <p:nvPr/>
        </p:nvSpPr>
        <p:spPr>
          <a:xfrm rot="0">
            <a:off x="1308085" y="1476178"/>
            <a:ext cx="6866683" cy="101727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Comunicación dinámica y agregación de resultados</a:t>
            </a:r>
          </a:p>
        </p:txBody>
      </p:sp>
      <p:sp>
        <p:nvSpPr>
          <p:cNvPr name="TextBox 20" id="20"/>
          <p:cNvSpPr txBox="true"/>
          <p:nvPr/>
        </p:nvSpPr>
        <p:spPr>
          <a:xfrm rot="0">
            <a:off x="10642201" y="1875905"/>
            <a:ext cx="5467689" cy="50292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Gestión de la convergencia</a:t>
            </a:r>
          </a:p>
        </p:txBody>
      </p:sp>
      <p:sp>
        <p:nvSpPr>
          <p:cNvPr name="Freeform 21" id="21"/>
          <p:cNvSpPr/>
          <p:nvPr/>
        </p:nvSpPr>
        <p:spPr>
          <a:xfrm flipH="false" flipV="false" rot="0">
            <a:off x="16590855" y="269868"/>
            <a:ext cx="731359" cy="311160"/>
          </a:xfrm>
          <a:custGeom>
            <a:avLst/>
            <a:gdLst/>
            <a:ahLst/>
            <a:cxnLst/>
            <a:rect r="r" b="b" t="t" l="l"/>
            <a:pathLst>
              <a:path h="311160" w="731359">
                <a:moveTo>
                  <a:pt x="0" y="0"/>
                </a:moveTo>
                <a:lnTo>
                  <a:pt x="731359" y="0"/>
                </a:lnTo>
                <a:lnTo>
                  <a:pt x="731359" y="311160"/>
                </a:lnTo>
                <a:lnTo>
                  <a:pt x="0" y="311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5077936" y="4317194"/>
            <a:ext cx="3510670" cy="3039152"/>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Los nodos pueden enviar sus resultados parciales en diferentes momentos, y el sistema debe ser capaz de manejar esta comunicación asincrónica sin perder datos o precisión</a:t>
            </a:r>
          </a:p>
        </p:txBody>
      </p:sp>
      <p:sp>
        <p:nvSpPr>
          <p:cNvPr name="TextBox 23" id="23"/>
          <p:cNvSpPr txBox="true"/>
          <p:nvPr/>
        </p:nvSpPr>
        <p:spPr>
          <a:xfrm rot="0">
            <a:off x="9674103" y="4142012"/>
            <a:ext cx="3463009" cy="4939096"/>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El sistema necesita monitorizar el progreso de cada nodo y estimar la convergencia de la integral completa basada en los resultados parciales.</a:t>
            </a:r>
          </a:p>
          <a:p>
            <a:pPr algn="just">
              <a:lnSpc>
                <a:spcPts val="3002"/>
              </a:lnSpc>
            </a:pPr>
            <a:r>
              <a:rPr lang="en-US" sz="2309">
                <a:solidFill>
                  <a:srgbClr val="FFFFFF"/>
                </a:solidFill>
                <a:latin typeface="Open Sans 1"/>
              </a:rPr>
              <a:t>Esto podría implicar ajustes dinámicos en la carga de trabajo de los nodos si algunos están terminando más rápidamente que otros</a:t>
            </a:r>
          </a:p>
        </p:txBody>
      </p:sp>
      <p:sp>
        <p:nvSpPr>
          <p:cNvPr name="TextBox 24" id="24"/>
          <p:cNvSpPr txBox="true"/>
          <p:nvPr/>
        </p:nvSpPr>
        <p:spPr>
          <a:xfrm rot="0">
            <a:off x="13796911" y="4317194"/>
            <a:ext cx="3462389" cy="3419141"/>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En lugar de un número fijo de puntos o iteraciones, cada nodo podría tener la capacidad de determinar si necesita generar más puntos basándose en un criterio de error estimado localmente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665611"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TextBox 4" id="4"/>
          <p:cNvSpPr txBox="true"/>
          <p:nvPr/>
        </p:nvSpPr>
        <p:spPr>
          <a:xfrm rot="0">
            <a:off x="1410635" y="3596360"/>
            <a:ext cx="15848665" cy="3632201"/>
          </a:xfrm>
          <a:prstGeom prst="rect">
            <a:avLst/>
          </a:prstGeom>
        </p:spPr>
        <p:txBody>
          <a:bodyPr anchor="t" rtlCol="false" tIns="0" lIns="0" bIns="0" rIns="0">
            <a:spAutoFit/>
          </a:bodyPr>
          <a:lstStyle/>
          <a:p>
            <a:pPr algn="l">
              <a:lnSpc>
                <a:spcPts val="14000"/>
              </a:lnSpc>
            </a:pPr>
            <a:r>
              <a:rPr lang="en-US" sz="14000">
                <a:solidFill>
                  <a:srgbClr val="000000"/>
                </a:solidFill>
                <a:latin typeface="Open Sans 1 Bold"/>
              </a:rPr>
              <a:t>Almacenamiento: NORMA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08485">
            <a:off x="9877688" y="-5276333"/>
            <a:ext cx="14943276" cy="11798962"/>
          </a:xfrm>
          <a:custGeom>
            <a:avLst/>
            <a:gdLst/>
            <a:ahLst/>
            <a:cxnLst/>
            <a:rect r="r" b="b" t="t" l="l"/>
            <a:pathLst>
              <a:path h="11798962" w="14943276">
                <a:moveTo>
                  <a:pt x="0" y="0"/>
                </a:moveTo>
                <a:lnTo>
                  <a:pt x="14943276" y="0"/>
                </a:lnTo>
                <a:lnTo>
                  <a:pt x="14943276" y="11798961"/>
                </a:lnTo>
                <a:lnTo>
                  <a:pt x="0" y="11798961"/>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grpSp>
        <p:nvGrpSpPr>
          <p:cNvPr name="Group 4" id="4"/>
          <p:cNvGrpSpPr/>
          <p:nvPr/>
        </p:nvGrpSpPr>
        <p:grpSpPr>
          <a:xfrm rot="0">
            <a:off x="1328579" y="3157096"/>
            <a:ext cx="6704661" cy="5539390"/>
            <a:chOff x="0" y="0"/>
            <a:chExt cx="704751" cy="582265"/>
          </a:xfrm>
        </p:grpSpPr>
        <p:sp>
          <p:nvSpPr>
            <p:cNvPr name="Freeform 5" id="5"/>
            <p:cNvSpPr/>
            <p:nvPr/>
          </p:nvSpPr>
          <p:spPr>
            <a:xfrm flipH="false" flipV="false" rot="0">
              <a:off x="0" y="0"/>
              <a:ext cx="704751" cy="582265"/>
            </a:xfrm>
            <a:custGeom>
              <a:avLst/>
              <a:gdLst/>
              <a:ahLst/>
              <a:cxnLst/>
              <a:rect r="r" b="b" t="t" l="l"/>
              <a:pathLst>
                <a:path h="582265" w="704751">
                  <a:moveTo>
                    <a:pt x="26558" y="0"/>
                  </a:moveTo>
                  <a:lnTo>
                    <a:pt x="678193" y="0"/>
                  </a:lnTo>
                  <a:cubicBezTo>
                    <a:pt x="692860" y="0"/>
                    <a:pt x="704751" y="11891"/>
                    <a:pt x="704751" y="26558"/>
                  </a:cubicBezTo>
                  <a:lnTo>
                    <a:pt x="704751" y="555707"/>
                  </a:lnTo>
                  <a:cubicBezTo>
                    <a:pt x="704751" y="562750"/>
                    <a:pt x="701953" y="569506"/>
                    <a:pt x="696972" y="574486"/>
                  </a:cubicBezTo>
                  <a:cubicBezTo>
                    <a:pt x="691991" y="579467"/>
                    <a:pt x="685236" y="582265"/>
                    <a:pt x="678193" y="582265"/>
                  </a:cubicBezTo>
                  <a:lnTo>
                    <a:pt x="26558" y="582265"/>
                  </a:lnTo>
                  <a:cubicBezTo>
                    <a:pt x="19515" y="582265"/>
                    <a:pt x="12759" y="579467"/>
                    <a:pt x="7779" y="574486"/>
                  </a:cubicBezTo>
                  <a:cubicBezTo>
                    <a:pt x="2798" y="569506"/>
                    <a:pt x="0" y="562750"/>
                    <a:pt x="0" y="555707"/>
                  </a:cubicBezTo>
                  <a:lnTo>
                    <a:pt x="0" y="26558"/>
                  </a:lnTo>
                  <a:cubicBezTo>
                    <a:pt x="0" y="19515"/>
                    <a:pt x="2798" y="12759"/>
                    <a:pt x="7779" y="7779"/>
                  </a:cubicBezTo>
                  <a:cubicBezTo>
                    <a:pt x="12759" y="2798"/>
                    <a:pt x="19515" y="0"/>
                    <a:pt x="26558" y="0"/>
                  </a:cubicBezTo>
                  <a:close/>
                </a:path>
              </a:pathLst>
            </a:custGeom>
            <a:blipFill>
              <a:blip r:embed="rId3"/>
              <a:stretch>
                <a:fillRect l="-44501" t="-37549" r="-13050" b="0"/>
              </a:stretch>
            </a:blipFill>
          </p:spPr>
        </p:sp>
      </p:grpSp>
      <p:sp>
        <p:nvSpPr>
          <p:cNvPr name="TextBox 6" id="6"/>
          <p:cNvSpPr txBox="true"/>
          <p:nvPr/>
        </p:nvSpPr>
        <p:spPr>
          <a:xfrm rot="0">
            <a:off x="1328579" y="936187"/>
            <a:ext cx="12322800" cy="930275"/>
          </a:xfrm>
          <a:prstGeom prst="rect">
            <a:avLst/>
          </a:prstGeom>
        </p:spPr>
        <p:txBody>
          <a:bodyPr anchor="t" rtlCol="false" tIns="0" lIns="0" bIns="0" rIns="0">
            <a:spAutoFit/>
          </a:bodyPr>
          <a:lstStyle/>
          <a:p>
            <a:pPr algn="l">
              <a:lnSpc>
                <a:spcPts val="6999"/>
              </a:lnSpc>
            </a:pPr>
            <a:r>
              <a:rPr lang="en-US" sz="6999">
                <a:solidFill>
                  <a:srgbClr val="000000"/>
                </a:solidFill>
                <a:latin typeface="Open Sans 1 Bold"/>
              </a:rPr>
              <a:t>Qué es NORMA</a:t>
            </a:r>
          </a:p>
        </p:txBody>
      </p:sp>
      <p:sp>
        <p:nvSpPr>
          <p:cNvPr name="TextBox 7" id="7"/>
          <p:cNvSpPr txBox="true"/>
          <p:nvPr/>
        </p:nvSpPr>
        <p:spPr>
          <a:xfrm rot="0">
            <a:off x="9434593" y="2302836"/>
            <a:ext cx="7463388" cy="2962275"/>
          </a:xfrm>
          <a:prstGeom prst="rect">
            <a:avLst/>
          </a:prstGeom>
        </p:spPr>
        <p:txBody>
          <a:bodyPr anchor="t" rtlCol="false" tIns="0" lIns="0" bIns="0" rIns="0">
            <a:spAutoFit/>
          </a:bodyPr>
          <a:lstStyle/>
          <a:p>
            <a:pPr algn="just">
              <a:lnSpc>
                <a:spcPts val="3900"/>
              </a:lnSpc>
            </a:pPr>
            <a:r>
              <a:rPr lang="en-US" sz="3000">
                <a:solidFill>
                  <a:srgbClr val="000000"/>
                </a:solidFill>
                <a:latin typeface="Open Sans 1"/>
              </a:rPr>
              <a:t>Es un arquitectura de almacenamiento en sistemas de computación distribuidos en la que cada nodo de procesamiento tiene su propia memoria local y no puede acceder directamente a la memoria de otros nodos. </a:t>
            </a:r>
          </a:p>
        </p:txBody>
      </p:sp>
      <p:sp>
        <p:nvSpPr>
          <p:cNvPr name="TextBox 8" id="8"/>
          <p:cNvSpPr txBox="true"/>
          <p:nvPr/>
        </p:nvSpPr>
        <p:spPr>
          <a:xfrm rot="0">
            <a:off x="9434593" y="6093256"/>
            <a:ext cx="7463388" cy="3457575"/>
          </a:xfrm>
          <a:prstGeom prst="rect">
            <a:avLst/>
          </a:prstGeom>
        </p:spPr>
        <p:txBody>
          <a:bodyPr anchor="t" rtlCol="false" tIns="0" lIns="0" bIns="0" rIns="0">
            <a:spAutoFit/>
          </a:bodyPr>
          <a:lstStyle/>
          <a:p>
            <a:pPr algn="just">
              <a:lnSpc>
                <a:spcPts val="3900"/>
              </a:lnSpc>
            </a:pPr>
            <a:r>
              <a:rPr lang="en-US" sz="3000">
                <a:solidFill>
                  <a:srgbClr val="000000"/>
                </a:solidFill>
                <a:latin typeface="Open Sans 1"/>
              </a:rPr>
              <a:t>En esta configuración, la comunicación entre nodos se realiza mediante el paso de mensajes, lo que significa que cualquier intercambio de datos debe ser explícitamente gestionado a través de comunicaciones de red.</a:t>
            </a:r>
          </a:p>
          <a:p>
            <a:pPr algn="just">
              <a:lnSpc>
                <a:spcPts val="39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254130">
            <a:off x="11087582"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4001962" y="6691162"/>
            <a:ext cx="8937696" cy="7336845"/>
          </a:xfrm>
          <a:custGeom>
            <a:avLst/>
            <a:gdLst/>
            <a:ahLst/>
            <a:cxnLst/>
            <a:rect r="r" b="b" t="t" l="l"/>
            <a:pathLst>
              <a:path h="7336845" w="8937696">
                <a:moveTo>
                  <a:pt x="0" y="0"/>
                </a:moveTo>
                <a:lnTo>
                  <a:pt x="8937697" y="0"/>
                </a:lnTo>
                <a:lnTo>
                  <a:pt x="8937697" y="7336845"/>
                </a:lnTo>
                <a:lnTo>
                  <a:pt x="0" y="7336845"/>
                </a:lnTo>
                <a:lnTo>
                  <a:pt x="0" y="0"/>
                </a:lnTo>
                <a:close/>
              </a:path>
            </a:pathLst>
          </a:custGeom>
          <a:blipFill>
            <a:blip r:embed="rId3">
              <a:alphaModFix amt="39000"/>
            </a:blip>
            <a:stretch>
              <a:fillRect l="0" t="0" r="0" b="0"/>
            </a:stretch>
          </a:blipFill>
        </p:spPr>
      </p:sp>
      <p:sp>
        <p:nvSpPr>
          <p:cNvPr name="TextBox 4" id="4"/>
          <p:cNvSpPr txBox="true"/>
          <p:nvPr/>
        </p:nvSpPr>
        <p:spPr>
          <a:xfrm rot="0">
            <a:off x="1028700" y="1181100"/>
            <a:ext cx="11264790" cy="207010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¿Por qué NORMA en el proyecto?</a:t>
            </a:r>
          </a:p>
        </p:txBody>
      </p:sp>
      <p:sp>
        <p:nvSpPr>
          <p:cNvPr name="TextBox 5" id="5"/>
          <p:cNvSpPr txBox="true"/>
          <p:nvPr/>
        </p:nvSpPr>
        <p:spPr>
          <a:xfrm rot="0">
            <a:off x="1222429" y="5444264"/>
            <a:ext cx="6782370" cy="31934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Cada nodo puede operar de forma independiente sin depender de la disponibilidad de datos en otros nodos.</a:t>
            </a:r>
          </a:p>
          <a:p>
            <a:pPr algn="just">
              <a:lnSpc>
                <a:spcPts val="3639"/>
              </a:lnSpc>
            </a:pPr>
            <a:r>
              <a:rPr lang="en-US" sz="2799">
                <a:solidFill>
                  <a:srgbClr val="000000"/>
                </a:solidFill>
                <a:latin typeface="Open Sans 1"/>
              </a:rPr>
              <a:t>Esto reduce la latencia que normalmente se asocia con el acceso a memoria remota y mejora el rendimiento global del sistema.</a:t>
            </a:r>
          </a:p>
        </p:txBody>
      </p:sp>
      <p:sp>
        <p:nvSpPr>
          <p:cNvPr name="TextBox 6" id="6"/>
          <p:cNvSpPr txBox="true"/>
          <p:nvPr/>
        </p:nvSpPr>
        <p:spPr>
          <a:xfrm rot="0">
            <a:off x="1222429" y="4343928"/>
            <a:ext cx="6450224" cy="450215"/>
          </a:xfrm>
          <a:prstGeom prst="rect">
            <a:avLst/>
          </a:prstGeom>
        </p:spPr>
        <p:txBody>
          <a:bodyPr anchor="t" rtlCol="false" tIns="0" lIns="0" bIns="0" rIns="0">
            <a:spAutoFit/>
          </a:bodyPr>
          <a:lstStyle/>
          <a:p>
            <a:pPr algn="ctr">
              <a:lnSpc>
                <a:spcPts val="3639"/>
              </a:lnSpc>
            </a:pPr>
            <a:r>
              <a:rPr lang="en-US" sz="2799">
                <a:solidFill>
                  <a:srgbClr val="000000"/>
                </a:solidFill>
                <a:latin typeface="Open Sans 1 Bold"/>
              </a:rPr>
              <a:t>Independencia de datos</a:t>
            </a:r>
          </a:p>
        </p:txBody>
      </p:sp>
      <p:sp>
        <p:nvSpPr>
          <p:cNvPr name="TextBox 7" id="7"/>
          <p:cNvSpPr txBox="true"/>
          <p:nvPr/>
        </p:nvSpPr>
        <p:spPr>
          <a:xfrm rot="0">
            <a:off x="9327839" y="4343928"/>
            <a:ext cx="7931461" cy="450215"/>
          </a:xfrm>
          <a:prstGeom prst="rect">
            <a:avLst/>
          </a:prstGeom>
        </p:spPr>
        <p:txBody>
          <a:bodyPr anchor="t" rtlCol="false" tIns="0" lIns="0" bIns="0" rIns="0">
            <a:spAutoFit/>
          </a:bodyPr>
          <a:lstStyle/>
          <a:p>
            <a:pPr algn="ctr">
              <a:lnSpc>
                <a:spcPts val="3639"/>
              </a:lnSpc>
            </a:pPr>
            <a:r>
              <a:rPr lang="en-US" sz="2799">
                <a:solidFill>
                  <a:srgbClr val="000000"/>
                </a:solidFill>
                <a:latin typeface="Open Sans 1 Bold"/>
              </a:rPr>
              <a:t>Seguridad y aislamiento de datos</a:t>
            </a:r>
          </a:p>
        </p:txBody>
      </p:sp>
      <p:sp>
        <p:nvSpPr>
          <p:cNvPr name="TextBox 8" id="8"/>
          <p:cNvSpPr txBox="true"/>
          <p:nvPr/>
        </p:nvSpPr>
        <p:spPr>
          <a:xfrm rot="0">
            <a:off x="9570000" y="5765966"/>
            <a:ext cx="7447139" cy="18218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En caso de fallo en un nodo, los datos en otros nodos no se ven afectados directamente, lo que contribuye a la robustez del sistema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254130">
            <a:off x="10816362" y="-473517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4468848" y="6910164"/>
            <a:ext cx="8937696" cy="7336845"/>
          </a:xfrm>
          <a:custGeom>
            <a:avLst/>
            <a:gdLst/>
            <a:ahLst/>
            <a:cxnLst/>
            <a:rect r="r" b="b" t="t" l="l"/>
            <a:pathLst>
              <a:path h="7336845" w="8937696">
                <a:moveTo>
                  <a:pt x="0" y="0"/>
                </a:moveTo>
                <a:lnTo>
                  <a:pt x="8937696" y="0"/>
                </a:lnTo>
                <a:lnTo>
                  <a:pt x="8937696" y="7336845"/>
                </a:lnTo>
                <a:lnTo>
                  <a:pt x="0" y="7336845"/>
                </a:lnTo>
                <a:lnTo>
                  <a:pt x="0" y="0"/>
                </a:lnTo>
                <a:close/>
              </a:path>
            </a:pathLst>
          </a:custGeom>
          <a:blipFill>
            <a:blip r:embed="rId3">
              <a:alphaModFix amt="39000"/>
            </a:blip>
            <a:stretch>
              <a:fillRect l="0" t="0" r="0" b="0"/>
            </a:stretch>
          </a:blipFill>
        </p:spPr>
      </p:sp>
      <p:sp>
        <p:nvSpPr>
          <p:cNvPr name="TextBox 4" id="4"/>
          <p:cNvSpPr txBox="true"/>
          <p:nvPr/>
        </p:nvSpPr>
        <p:spPr>
          <a:xfrm rot="0">
            <a:off x="1028700" y="1181100"/>
            <a:ext cx="11264790" cy="207010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¿Por qué NORMA en el proyecto?</a:t>
            </a:r>
          </a:p>
        </p:txBody>
      </p:sp>
      <p:sp>
        <p:nvSpPr>
          <p:cNvPr name="TextBox 5" id="5"/>
          <p:cNvSpPr txBox="true"/>
          <p:nvPr/>
        </p:nvSpPr>
        <p:spPr>
          <a:xfrm rot="0">
            <a:off x="1515824" y="4693285"/>
            <a:ext cx="5103020" cy="4502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Bold"/>
              </a:rPr>
              <a:t>Escalabilidad</a:t>
            </a:r>
          </a:p>
        </p:txBody>
      </p:sp>
      <p:sp>
        <p:nvSpPr>
          <p:cNvPr name="TextBox 6" id="6"/>
          <p:cNvSpPr txBox="true"/>
          <p:nvPr/>
        </p:nvSpPr>
        <p:spPr>
          <a:xfrm rot="0">
            <a:off x="1515824" y="5756369"/>
            <a:ext cx="13297749" cy="22790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La arquitectura NORMA es inherentemente escalable porque añadir más nodos (con su propia memoria) no interfiere con la operación de otros nodos. </a:t>
            </a:r>
          </a:p>
          <a:p>
            <a:pPr algn="just">
              <a:lnSpc>
                <a:spcPts val="3639"/>
              </a:lnSpc>
            </a:pPr>
          </a:p>
          <a:p>
            <a:pPr algn="just">
              <a:lnSpc>
                <a:spcPts val="3639"/>
              </a:lnSpc>
            </a:pPr>
            <a:r>
              <a:rPr lang="en-US" sz="2799">
                <a:solidFill>
                  <a:srgbClr val="000000"/>
                </a:solidFill>
                <a:latin typeface="Open Sans 1"/>
              </a:rPr>
              <a:t>No hay cuellos de botella relacionados con un bus de memoria compartido o con conflictos de acceso a datos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665611"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TextBox 4" id="4"/>
          <p:cNvSpPr txBox="true"/>
          <p:nvPr/>
        </p:nvSpPr>
        <p:spPr>
          <a:xfrm rot="0">
            <a:off x="4781517" y="3282358"/>
            <a:ext cx="9901190" cy="4241801"/>
          </a:xfrm>
          <a:prstGeom prst="rect">
            <a:avLst/>
          </a:prstGeom>
        </p:spPr>
        <p:txBody>
          <a:bodyPr anchor="t" rtlCol="false" tIns="0" lIns="0" bIns="0" rIns="0">
            <a:spAutoFit/>
          </a:bodyPr>
          <a:lstStyle/>
          <a:p>
            <a:pPr algn="l">
              <a:lnSpc>
                <a:spcPts val="11000"/>
              </a:lnSpc>
            </a:pPr>
            <a:r>
              <a:rPr lang="en-US" sz="11000">
                <a:solidFill>
                  <a:srgbClr val="000000"/>
                </a:solidFill>
                <a:latin typeface="Open Sans 1 Bold"/>
              </a:rPr>
              <a:t>Cómo funcionará NORMA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AD60"/>
        </a:solidFill>
      </p:bgPr>
    </p:bg>
    <p:spTree>
      <p:nvGrpSpPr>
        <p:cNvPr id="1" name=""/>
        <p:cNvGrpSpPr/>
        <p:nvPr/>
      </p:nvGrpSpPr>
      <p:grpSpPr>
        <a:xfrm>
          <a:off x="0" y="0"/>
          <a:ext cx="0" cy="0"/>
          <a:chOff x="0" y="0"/>
          <a:chExt cx="0" cy="0"/>
        </a:xfrm>
      </p:grpSpPr>
      <p:sp>
        <p:nvSpPr>
          <p:cNvPr name="Freeform 2" id="2"/>
          <p:cNvSpPr/>
          <p:nvPr/>
        </p:nvSpPr>
        <p:spPr>
          <a:xfrm flipH="false" flipV="false" rot="0">
            <a:off x="16668347" y="717540"/>
            <a:ext cx="731359" cy="311160"/>
          </a:xfrm>
          <a:custGeom>
            <a:avLst/>
            <a:gdLst/>
            <a:ahLst/>
            <a:cxnLst/>
            <a:rect r="r" b="b" t="t" l="l"/>
            <a:pathLst>
              <a:path h="311160" w="731359">
                <a:moveTo>
                  <a:pt x="0" y="0"/>
                </a:moveTo>
                <a:lnTo>
                  <a:pt x="731358" y="0"/>
                </a:lnTo>
                <a:lnTo>
                  <a:pt x="731358" y="311160"/>
                </a:lnTo>
                <a:lnTo>
                  <a:pt x="0" y="3111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056803">
            <a:off x="276553" y="-5530337"/>
            <a:ext cx="18418723" cy="20927915"/>
          </a:xfrm>
          <a:custGeom>
            <a:avLst/>
            <a:gdLst/>
            <a:ahLst/>
            <a:cxnLst/>
            <a:rect r="r" b="b" t="t" l="l"/>
            <a:pathLst>
              <a:path h="20927915" w="18418723">
                <a:moveTo>
                  <a:pt x="0" y="0"/>
                </a:moveTo>
                <a:lnTo>
                  <a:pt x="18418724" y="0"/>
                </a:lnTo>
                <a:lnTo>
                  <a:pt x="18418724" y="20927914"/>
                </a:lnTo>
                <a:lnTo>
                  <a:pt x="0" y="20927914"/>
                </a:lnTo>
                <a:lnTo>
                  <a:pt x="0" y="0"/>
                </a:lnTo>
                <a:close/>
              </a:path>
            </a:pathLst>
          </a:custGeom>
          <a:blipFill>
            <a:blip r:embed="rId4">
              <a:alphaModFix amt="73000"/>
            </a:blip>
            <a:stretch>
              <a:fillRect l="-21951" t="0" r="-21951" b="0"/>
            </a:stretch>
          </a:blipFill>
        </p:spPr>
      </p:sp>
      <p:grpSp>
        <p:nvGrpSpPr>
          <p:cNvPr name="Group 4" id="4"/>
          <p:cNvGrpSpPr/>
          <p:nvPr/>
        </p:nvGrpSpPr>
        <p:grpSpPr>
          <a:xfrm rot="0">
            <a:off x="1885914" y="1160532"/>
            <a:ext cx="6971281" cy="4062382"/>
            <a:chOff x="0" y="0"/>
            <a:chExt cx="9295041" cy="5416509"/>
          </a:xfrm>
        </p:grpSpPr>
        <p:grpSp>
          <p:nvGrpSpPr>
            <p:cNvPr name="Group 5" id="5"/>
            <p:cNvGrpSpPr/>
            <p:nvPr/>
          </p:nvGrpSpPr>
          <p:grpSpPr>
            <a:xfrm rot="0">
              <a:off x="0" y="0"/>
              <a:ext cx="9295041" cy="5416509"/>
              <a:chOff x="0" y="0"/>
              <a:chExt cx="1748897" cy="1019136"/>
            </a:xfrm>
          </p:grpSpPr>
          <p:sp>
            <p:nvSpPr>
              <p:cNvPr name="Freeform 6" id="6"/>
              <p:cNvSpPr/>
              <p:nvPr/>
            </p:nvSpPr>
            <p:spPr>
              <a:xfrm flipH="false" flipV="false" rot="0">
                <a:off x="0" y="0"/>
                <a:ext cx="1748897" cy="1019136"/>
              </a:xfrm>
              <a:custGeom>
                <a:avLst/>
                <a:gdLst/>
                <a:ahLst/>
                <a:cxnLst/>
                <a:rect r="r" b="b" t="t" l="l"/>
                <a:pathLst>
                  <a:path h="1019136" w="1748897">
                    <a:moveTo>
                      <a:pt x="44422" y="0"/>
                    </a:moveTo>
                    <a:lnTo>
                      <a:pt x="1704475" y="0"/>
                    </a:lnTo>
                    <a:cubicBezTo>
                      <a:pt x="1729008" y="0"/>
                      <a:pt x="1748897" y="19888"/>
                      <a:pt x="1748897" y="44422"/>
                    </a:cubicBezTo>
                    <a:lnTo>
                      <a:pt x="1748897" y="974715"/>
                    </a:lnTo>
                    <a:cubicBezTo>
                      <a:pt x="1748897" y="999248"/>
                      <a:pt x="1729008" y="1019136"/>
                      <a:pt x="1704475" y="1019136"/>
                    </a:cubicBezTo>
                    <a:lnTo>
                      <a:pt x="44422" y="1019136"/>
                    </a:lnTo>
                    <a:cubicBezTo>
                      <a:pt x="19888" y="1019136"/>
                      <a:pt x="0" y="999248"/>
                      <a:pt x="0" y="974715"/>
                    </a:cubicBezTo>
                    <a:lnTo>
                      <a:pt x="0" y="44422"/>
                    </a:lnTo>
                    <a:cubicBezTo>
                      <a:pt x="0" y="19888"/>
                      <a:pt x="19888" y="0"/>
                      <a:pt x="44422" y="0"/>
                    </a:cubicBezTo>
                    <a:close/>
                  </a:path>
                </a:pathLst>
              </a:custGeom>
              <a:solidFill>
                <a:srgbClr val="000000">
                  <a:alpha val="0"/>
                </a:srgbClr>
              </a:solidFill>
              <a:ln w="19050" cap="rnd">
                <a:solidFill>
                  <a:srgbClr val="FFFFFF"/>
                </a:solidFill>
                <a:prstDash val="solid"/>
                <a:round/>
              </a:ln>
            </p:spPr>
          </p:sp>
          <p:sp>
            <p:nvSpPr>
              <p:cNvPr name="TextBox 7" id="7"/>
              <p:cNvSpPr txBox="true"/>
              <p:nvPr/>
            </p:nvSpPr>
            <p:spPr>
              <a:xfrm>
                <a:off x="0" y="-28575"/>
                <a:ext cx="1748897" cy="1047711"/>
              </a:xfrm>
              <a:prstGeom prst="rect">
                <a:avLst/>
              </a:prstGeom>
            </p:spPr>
            <p:txBody>
              <a:bodyPr anchor="ctr" rtlCol="false" tIns="50800" lIns="50800" bIns="50800" rIns="50800"/>
              <a:lstStyle/>
              <a:p>
                <a:pPr algn="ctr">
                  <a:lnSpc>
                    <a:spcPts val="2240"/>
                  </a:lnSpc>
                </a:pPr>
              </a:p>
            </p:txBody>
          </p:sp>
        </p:grpSp>
        <p:sp>
          <p:nvSpPr>
            <p:cNvPr name="TextBox 8" id="8"/>
            <p:cNvSpPr txBox="true"/>
            <p:nvPr/>
          </p:nvSpPr>
          <p:spPr>
            <a:xfrm rot="0">
              <a:off x="587954" y="1572878"/>
              <a:ext cx="7960507" cy="3029375"/>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Cada nodo generará sus propios puntos aleatorios independientemente, utilizando su propia memoria local. Esto asegura que la operación de cada nodo es rápida y no se ve afectada por la latencia de red o por la carga en otros nodos.</a:t>
              </a:r>
            </a:p>
          </p:txBody>
        </p:sp>
        <p:sp>
          <p:nvSpPr>
            <p:cNvPr name="TextBox 9" id="9"/>
            <p:cNvSpPr txBox="true"/>
            <p:nvPr/>
          </p:nvSpPr>
          <p:spPr>
            <a:xfrm rot="0">
              <a:off x="242285" y="457810"/>
              <a:ext cx="7290253" cy="661044"/>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Generación local de datos</a:t>
              </a:r>
            </a:p>
          </p:txBody>
        </p:sp>
      </p:grpSp>
      <p:grpSp>
        <p:nvGrpSpPr>
          <p:cNvPr name="Group 10" id="10"/>
          <p:cNvGrpSpPr/>
          <p:nvPr/>
        </p:nvGrpSpPr>
        <p:grpSpPr>
          <a:xfrm rot="0">
            <a:off x="9430805" y="1160532"/>
            <a:ext cx="6971281" cy="4062382"/>
            <a:chOff x="0" y="0"/>
            <a:chExt cx="9295041" cy="5416509"/>
          </a:xfrm>
        </p:grpSpPr>
        <p:grpSp>
          <p:nvGrpSpPr>
            <p:cNvPr name="Group 11" id="11"/>
            <p:cNvGrpSpPr/>
            <p:nvPr/>
          </p:nvGrpSpPr>
          <p:grpSpPr>
            <a:xfrm rot="0">
              <a:off x="0" y="0"/>
              <a:ext cx="9295041" cy="5416509"/>
              <a:chOff x="0" y="0"/>
              <a:chExt cx="1748897" cy="1019136"/>
            </a:xfrm>
          </p:grpSpPr>
          <p:sp>
            <p:nvSpPr>
              <p:cNvPr name="Freeform 12" id="12"/>
              <p:cNvSpPr/>
              <p:nvPr/>
            </p:nvSpPr>
            <p:spPr>
              <a:xfrm flipH="false" flipV="false" rot="0">
                <a:off x="0" y="0"/>
                <a:ext cx="1748897" cy="1019136"/>
              </a:xfrm>
              <a:custGeom>
                <a:avLst/>
                <a:gdLst/>
                <a:ahLst/>
                <a:cxnLst/>
                <a:rect r="r" b="b" t="t" l="l"/>
                <a:pathLst>
                  <a:path h="1019136" w="1748897">
                    <a:moveTo>
                      <a:pt x="44422" y="0"/>
                    </a:moveTo>
                    <a:lnTo>
                      <a:pt x="1704475" y="0"/>
                    </a:lnTo>
                    <a:cubicBezTo>
                      <a:pt x="1729008" y="0"/>
                      <a:pt x="1748897" y="19888"/>
                      <a:pt x="1748897" y="44422"/>
                    </a:cubicBezTo>
                    <a:lnTo>
                      <a:pt x="1748897" y="974715"/>
                    </a:lnTo>
                    <a:cubicBezTo>
                      <a:pt x="1748897" y="999248"/>
                      <a:pt x="1729008" y="1019136"/>
                      <a:pt x="1704475" y="1019136"/>
                    </a:cubicBezTo>
                    <a:lnTo>
                      <a:pt x="44422" y="1019136"/>
                    </a:lnTo>
                    <a:cubicBezTo>
                      <a:pt x="19888" y="1019136"/>
                      <a:pt x="0" y="999248"/>
                      <a:pt x="0" y="974715"/>
                    </a:cubicBezTo>
                    <a:lnTo>
                      <a:pt x="0" y="44422"/>
                    </a:lnTo>
                    <a:cubicBezTo>
                      <a:pt x="0" y="19888"/>
                      <a:pt x="19888" y="0"/>
                      <a:pt x="44422" y="0"/>
                    </a:cubicBezTo>
                    <a:close/>
                  </a:path>
                </a:pathLst>
              </a:custGeom>
              <a:solidFill>
                <a:srgbClr val="000000">
                  <a:alpha val="0"/>
                </a:srgbClr>
              </a:solidFill>
              <a:ln w="19050" cap="rnd">
                <a:solidFill>
                  <a:srgbClr val="FFFFFF"/>
                </a:solidFill>
                <a:prstDash val="solid"/>
                <a:round/>
              </a:ln>
            </p:spPr>
          </p:sp>
          <p:sp>
            <p:nvSpPr>
              <p:cNvPr name="TextBox 13" id="13"/>
              <p:cNvSpPr txBox="true"/>
              <p:nvPr/>
            </p:nvSpPr>
            <p:spPr>
              <a:xfrm>
                <a:off x="0" y="-28575"/>
                <a:ext cx="1748897" cy="1047711"/>
              </a:xfrm>
              <a:prstGeom prst="rect">
                <a:avLst/>
              </a:prstGeom>
            </p:spPr>
            <p:txBody>
              <a:bodyPr anchor="ctr" rtlCol="false" tIns="50800" lIns="50800" bIns="50800" rIns="50800"/>
              <a:lstStyle/>
              <a:p>
                <a:pPr algn="ctr">
                  <a:lnSpc>
                    <a:spcPts val="2240"/>
                  </a:lnSpc>
                </a:pPr>
              </a:p>
            </p:txBody>
          </p:sp>
        </p:grpSp>
        <p:sp>
          <p:nvSpPr>
            <p:cNvPr name="TextBox 14" id="14"/>
            <p:cNvSpPr txBox="true"/>
            <p:nvPr/>
          </p:nvSpPr>
          <p:spPr>
            <a:xfrm rot="0">
              <a:off x="587954" y="1572878"/>
              <a:ext cx="7960507" cy="3536026"/>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Cada nodo calcula una estimación parcial de la integral utilizando los puntos que ha generado. Esta operación se lleva a cabo completamente dentro de la memoria local del nodo, maximizando la velocidad del cálculo.</a:t>
              </a:r>
            </a:p>
            <a:p>
              <a:pPr algn="just">
                <a:lnSpc>
                  <a:spcPts val="3002"/>
                </a:lnSpc>
              </a:pPr>
            </a:p>
          </p:txBody>
        </p:sp>
        <p:sp>
          <p:nvSpPr>
            <p:cNvPr name="TextBox 15" id="15"/>
            <p:cNvSpPr txBox="true"/>
            <p:nvPr/>
          </p:nvSpPr>
          <p:spPr>
            <a:xfrm rot="0">
              <a:off x="330801" y="457810"/>
              <a:ext cx="8633439" cy="661044"/>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Cálculo local de sumas parciales</a:t>
              </a:r>
            </a:p>
          </p:txBody>
        </p:sp>
      </p:grpSp>
      <p:grpSp>
        <p:nvGrpSpPr>
          <p:cNvPr name="Group 16" id="16"/>
          <p:cNvGrpSpPr/>
          <p:nvPr/>
        </p:nvGrpSpPr>
        <p:grpSpPr>
          <a:xfrm rot="0">
            <a:off x="3139885" y="5557868"/>
            <a:ext cx="12008230" cy="3700432"/>
            <a:chOff x="0" y="0"/>
            <a:chExt cx="16010973" cy="4933909"/>
          </a:xfrm>
        </p:grpSpPr>
        <p:grpSp>
          <p:nvGrpSpPr>
            <p:cNvPr name="Group 17" id="17"/>
            <p:cNvGrpSpPr/>
            <p:nvPr/>
          </p:nvGrpSpPr>
          <p:grpSpPr>
            <a:xfrm rot="0">
              <a:off x="0" y="0"/>
              <a:ext cx="16010973" cy="4933909"/>
              <a:chOff x="0" y="0"/>
              <a:chExt cx="3012524" cy="928333"/>
            </a:xfrm>
          </p:grpSpPr>
          <p:sp>
            <p:nvSpPr>
              <p:cNvPr name="Freeform 18" id="18"/>
              <p:cNvSpPr/>
              <p:nvPr/>
            </p:nvSpPr>
            <p:spPr>
              <a:xfrm flipH="false" flipV="false" rot="0">
                <a:off x="0" y="0"/>
                <a:ext cx="3012524" cy="928333"/>
              </a:xfrm>
              <a:custGeom>
                <a:avLst/>
                <a:gdLst/>
                <a:ahLst/>
                <a:cxnLst/>
                <a:rect r="r" b="b" t="t" l="l"/>
                <a:pathLst>
                  <a:path h="928333" w="3012524">
                    <a:moveTo>
                      <a:pt x="25789" y="0"/>
                    </a:moveTo>
                    <a:lnTo>
                      <a:pt x="2986736" y="0"/>
                    </a:lnTo>
                    <a:cubicBezTo>
                      <a:pt x="3000978" y="0"/>
                      <a:pt x="3012524" y="11546"/>
                      <a:pt x="3012524" y="25789"/>
                    </a:cubicBezTo>
                    <a:lnTo>
                      <a:pt x="3012524" y="902545"/>
                    </a:lnTo>
                    <a:cubicBezTo>
                      <a:pt x="3012524" y="916787"/>
                      <a:pt x="3000978" y="928333"/>
                      <a:pt x="2986736" y="928333"/>
                    </a:cubicBezTo>
                    <a:lnTo>
                      <a:pt x="25789" y="928333"/>
                    </a:lnTo>
                    <a:cubicBezTo>
                      <a:pt x="18949" y="928333"/>
                      <a:pt x="12390" y="925616"/>
                      <a:pt x="7553" y="920780"/>
                    </a:cubicBezTo>
                    <a:cubicBezTo>
                      <a:pt x="2717" y="915944"/>
                      <a:pt x="0" y="909384"/>
                      <a:pt x="0" y="902545"/>
                    </a:cubicBezTo>
                    <a:lnTo>
                      <a:pt x="0" y="25789"/>
                    </a:lnTo>
                    <a:cubicBezTo>
                      <a:pt x="0" y="11546"/>
                      <a:pt x="11546" y="0"/>
                      <a:pt x="25789" y="0"/>
                    </a:cubicBezTo>
                    <a:close/>
                  </a:path>
                </a:pathLst>
              </a:custGeom>
              <a:solidFill>
                <a:srgbClr val="000000">
                  <a:alpha val="0"/>
                </a:srgbClr>
              </a:solidFill>
              <a:ln w="19050" cap="rnd">
                <a:solidFill>
                  <a:srgbClr val="FFFFFF"/>
                </a:solidFill>
                <a:prstDash val="solid"/>
                <a:round/>
              </a:ln>
            </p:spPr>
          </p:sp>
          <p:sp>
            <p:nvSpPr>
              <p:cNvPr name="TextBox 19" id="19"/>
              <p:cNvSpPr txBox="true"/>
              <p:nvPr/>
            </p:nvSpPr>
            <p:spPr>
              <a:xfrm>
                <a:off x="0" y="-28575"/>
                <a:ext cx="3012524" cy="956908"/>
              </a:xfrm>
              <a:prstGeom prst="rect">
                <a:avLst/>
              </a:prstGeom>
            </p:spPr>
            <p:txBody>
              <a:bodyPr anchor="ctr" rtlCol="false" tIns="50800" lIns="50800" bIns="50800" rIns="50800"/>
              <a:lstStyle/>
              <a:p>
                <a:pPr algn="ctr">
                  <a:lnSpc>
                    <a:spcPts val="2240"/>
                  </a:lnSpc>
                </a:pPr>
              </a:p>
            </p:txBody>
          </p:sp>
        </p:grpSp>
        <p:sp>
          <p:nvSpPr>
            <p:cNvPr name="TextBox 20" id="20"/>
            <p:cNvSpPr txBox="true"/>
            <p:nvPr/>
          </p:nvSpPr>
          <p:spPr>
            <a:xfrm rot="0">
              <a:off x="1015979" y="1636953"/>
              <a:ext cx="13979015" cy="2522723"/>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Una vez que un nodo ha completado su tarea, envía sus resultados parciales al nodo central o a un broker a través de mensajes. Esta comunicación es el único punto donde se requiere interacción entre nodos, y puede ser gestionada de manera eficiente para minimizar el impacto en el rendimiento.</a:t>
              </a:r>
            </a:p>
          </p:txBody>
        </p:sp>
        <p:sp>
          <p:nvSpPr>
            <p:cNvPr name="TextBox 21" id="21"/>
            <p:cNvSpPr txBox="true"/>
            <p:nvPr/>
          </p:nvSpPr>
          <p:spPr>
            <a:xfrm rot="0">
              <a:off x="266225" y="401638"/>
              <a:ext cx="15478524" cy="661044"/>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Comunicación asincrónica para agregación de resultados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79ABD"/>
        </a:solidFill>
      </p:bgPr>
    </p:bg>
    <p:spTree>
      <p:nvGrpSpPr>
        <p:cNvPr id="1" name=""/>
        <p:cNvGrpSpPr/>
        <p:nvPr/>
      </p:nvGrpSpPr>
      <p:grpSpPr>
        <a:xfrm>
          <a:off x="0" y="0"/>
          <a:ext cx="0" cy="0"/>
          <a:chOff x="0" y="0"/>
          <a:chExt cx="0" cy="0"/>
        </a:xfrm>
      </p:grpSpPr>
      <p:sp>
        <p:nvSpPr>
          <p:cNvPr name="Freeform 2" id="2"/>
          <p:cNvSpPr/>
          <p:nvPr/>
        </p:nvSpPr>
        <p:spPr>
          <a:xfrm flipH="false" flipV="false" rot="-7056803">
            <a:off x="994139" y="-6263545"/>
            <a:ext cx="19688700" cy="23539014"/>
          </a:xfrm>
          <a:custGeom>
            <a:avLst/>
            <a:gdLst/>
            <a:ahLst/>
            <a:cxnLst/>
            <a:rect r="r" b="b" t="t" l="l"/>
            <a:pathLst>
              <a:path h="23539014" w="19688700">
                <a:moveTo>
                  <a:pt x="0" y="0"/>
                </a:moveTo>
                <a:lnTo>
                  <a:pt x="19688701" y="0"/>
                </a:lnTo>
                <a:lnTo>
                  <a:pt x="19688701" y="23539014"/>
                </a:lnTo>
                <a:lnTo>
                  <a:pt x="0" y="23539014"/>
                </a:lnTo>
                <a:lnTo>
                  <a:pt x="0" y="0"/>
                </a:lnTo>
                <a:close/>
              </a:path>
            </a:pathLst>
          </a:custGeom>
          <a:blipFill>
            <a:blip r:embed="rId2">
              <a:alphaModFix amt="90000"/>
            </a:blip>
            <a:stretch>
              <a:fillRect l="-25708" t="0" r="-25708" b="0"/>
            </a:stretch>
          </a:blipFill>
        </p:spPr>
      </p:sp>
      <p:sp>
        <p:nvSpPr>
          <p:cNvPr name="Freeform 3" id="3"/>
          <p:cNvSpPr/>
          <p:nvPr/>
        </p:nvSpPr>
        <p:spPr>
          <a:xfrm flipH="false" flipV="false" rot="0">
            <a:off x="16668347" y="717540"/>
            <a:ext cx="731359" cy="311160"/>
          </a:xfrm>
          <a:custGeom>
            <a:avLst/>
            <a:gdLst/>
            <a:ahLst/>
            <a:cxnLst/>
            <a:rect r="r" b="b" t="t" l="l"/>
            <a:pathLst>
              <a:path h="311160" w="731359">
                <a:moveTo>
                  <a:pt x="0" y="0"/>
                </a:moveTo>
                <a:lnTo>
                  <a:pt x="731358" y="0"/>
                </a:lnTo>
                <a:lnTo>
                  <a:pt x="731358" y="311160"/>
                </a:lnTo>
                <a:lnTo>
                  <a:pt x="0" y="311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85914" y="1512453"/>
            <a:ext cx="6971281" cy="7262093"/>
            <a:chOff x="0" y="0"/>
            <a:chExt cx="1748897" cy="1821853"/>
          </a:xfrm>
        </p:grpSpPr>
        <p:sp>
          <p:nvSpPr>
            <p:cNvPr name="Freeform 5" id="5"/>
            <p:cNvSpPr/>
            <p:nvPr/>
          </p:nvSpPr>
          <p:spPr>
            <a:xfrm flipH="false" flipV="false" rot="0">
              <a:off x="0" y="0"/>
              <a:ext cx="1748897" cy="1821853"/>
            </a:xfrm>
            <a:custGeom>
              <a:avLst/>
              <a:gdLst/>
              <a:ahLst/>
              <a:cxnLst/>
              <a:rect r="r" b="b" t="t" l="l"/>
              <a:pathLst>
                <a:path h="1821853" w="1748897">
                  <a:moveTo>
                    <a:pt x="44422" y="0"/>
                  </a:moveTo>
                  <a:lnTo>
                    <a:pt x="1704475" y="0"/>
                  </a:lnTo>
                  <a:cubicBezTo>
                    <a:pt x="1729008" y="0"/>
                    <a:pt x="1748897" y="19888"/>
                    <a:pt x="1748897" y="44422"/>
                  </a:cubicBezTo>
                  <a:lnTo>
                    <a:pt x="1748897" y="1777432"/>
                  </a:lnTo>
                  <a:cubicBezTo>
                    <a:pt x="1748897" y="1801965"/>
                    <a:pt x="1729008" y="1821853"/>
                    <a:pt x="1704475" y="1821853"/>
                  </a:cubicBezTo>
                  <a:lnTo>
                    <a:pt x="44422" y="1821853"/>
                  </a:lnTo>
                  <a:cubicBezTo>
                    <a:pt x="19888" y="1821853"/>
                    <a:pt x="0" y="1801965"/>
                    <a:pt x="0" y="1777432"/>
                  </a:cubicBezTo>
                  <a:lnTo>
                    <a:pt x="0" y="44422"/>
                  </a:lnTo>
                  <a:cubicBezTo>
                    <a:pt x="0" y="19888"/>
                    <a:pt x="19888" y="0"/>
                    <a:pt x="44422" y="0"/>
                  </a:cubicBezTo>
                  <a:close/>
                </a:path>
              </a:pathLst>
            </a:custGeom>
            <a:solidFill>
              <a:srgbClr val="000000">
                <a:alpha val="0"/>
              </a:srgbClr>
            </a:solidFill>
            <a:ln w="19050" cap="rnd">
              <a:solidFill>
                <a:srgbClr val="FFFFFF"/>
              </a:solidFill>
              <a:prstDash val="solid"/>
              <a:round/>
            </a:ln>
          </p:spPr>
        </p:sp>
        <p:sp>
          <p:nvSpPr>
            <p:cNvPr name="TextBox 6" id="6"/>
            <p:cNvSpPr txBox="true"/>
            <p:nvPr/>
          </p:nvSpPr>
          <p:spPr>
            <a:xfrm>
              <a:off x="0" y="-28575"/>
              <a:ext cx="1748897" cy="1850428"/>
            </a:xfrm>
            <a:prstGeom prst="rect">
              <a:avLst/>
            </a:prstGeom>
          </p:spPr>
          <p:txBody>
            <a:bodyPr anchor="ctr" rtlCol="false" tIns="50800" lIns="50800" bIns="50800" rIns="50800"/>
            <a:lstStyle/>
            <a:p>
              <a:pPr algn="ctr">
                <a:lnSpc>
                  <a:spcPts val="2240"/>
                </a:lnSpc>
              </a:pPr>
            </a:p>
          </p:txBody>
        </p:sp>
      </p:grpSp>
      <p:sp>
        <p:nvSpPr>
          <p:cNvPr name="TextBox 7" id="7"/>
          <p:cNvSpPr txBox="true"/>
          <p:nvPr/>
        </p:nvSpPr>
        <p:spPr>
          <a:xfrm rot="0">
            <a:off x="2767335" y="3961557"/>
            <a:ext cx="5208438" cy="3039152"/>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Los resultados parciales de todos los nodos se agregan para obtener la estimación final de la integral. Esto puede hacerse en un servidor central o mediante un enfoque más distribuido donde los nodos pueden participar en la agregación de una manera escalonada</a:t>
            </a:r>
          </a:p>
        </p:txBody>
      </p:sp>
      <p:sp>
        <p:nvSpPr>
          <p:cNvPr name="TextBox 8" id="8"/>
          <p:cNvSpPr txBox="true"/>
          <p:nvPr/>
        </p:nvSpPr>
        <p:spPr>
          <a:xfrm rot="0">
            <a:off x="2508084" y="2139260"/>
            <a:ext cx="5467689" cy="101727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Agregación centralizada o distribuida de resultados</a:t>
            </a:r>
          </a:p>
        </p:txBody>
      </p:sp>
      <p:grpSp>
        <p:nvGrpSpPr>
          <p:cNvPr name="Group 9" id="9"/>
          <p:cNvGrpSpPr/>
          <p:nvPr/>
        </p:nvGrpSpPr>
        <p:grpSpPr>
          <a:xfrm rot="0">
            <a:off x="9430805" y="1512453"/>
            <a:ext cx="6971281" cy="7262093"/>
            <a:chOff x="0" y="0"/>
            <a:chExt cx="1748897" cy="1821853"/>
          </a:xfrm>
        </p:grpSpPr>
        <p:sp>
          <p:nvSpPr>
            <p:cNvPr name="Freeform 10" id="10"/>
            <p:cNvSpPr/>
            <p:nvPr/>
          </p:nvSpPr>
          <p:spPr>
            <a:xfrm flipH="false" flipV="false" rot="0">
              <a:off x="0" y="0"/>
              <a:ext cx="1748897" cy="1821853"/>
            </a:xfrm>
            <a:custGeom>
              <a:avLst/>
              <a:gdLst/>
              <a:ahLst/>
              <a:cxnLst/>
              <a:rect r="r" b="b" t="t" l="l"/>
              <a:pathLst>
                <a:path h="1821853" w="1748897">
                  <a:moveTo>
                    <a:pt x="44422" y="0"/>
                  </a:moveTo>
                  <a:lnTo>
                    <a:pt x="1704475" y="0"/>
                  </a:lnTo>
                  <a:cubicBezTo>
                    <a:pt x="1729008" y="0"/>
                    <a:pt x="1748897" y="19888"/>
                    <a:pt x="1748897" y="44422"/>
                  </a:cubicBezTo>
                  <a:lnTo>
                    <a:pt x="1748897" y="1777432"/>
                  </a:lnTo>
                  <a:cubicBezTo>
                    <a:pt x="1748897" y="1801965"/>
                    <a:pt x="1729008" y="1821853"/>
                    <a:pt x="1704475" y="1821853"/>
                  </a:cubicBezTo>
                  <a:lnTo>
                    <a:pt x="44422" y="1821853"/>
                  </a:lnTo>
                  <a:cubicBezTo>
                    <a:pt x="19888" y="1821853"/>
                    <a:pt x="0" y="1801965"/>
                    <a:pt x="0" y="1777432"/>
                  </a:cubicBezTo>
                  <a:lnTo>
                    <a:pt x="0" y="44422"/>
                  </a:lnTo>
                  <a:cubicBezTo>
                    <a:pt x="0" y="19888"/>
                    <a:pt x="19888" y="0"/>
                    <a:pt x="44422" y="0"/>
                  </a:cubicBezTo>
                  <a:close/>
                </a:path>
              </a:pathLst>
            </a:custGeom>
            <a:solidFill>
              <a:srgbClr val="000000">
                <a:alpha val="0"/>
              </a:srgbClr>
            </a:solidFill>
            <a:ln w="19050" cap="rnd">
              <a:solidFill>
                <a:srgbClr val="FFFFFF"/>
              </a:solidFill>
              <a:prstDash val="solid"/>
              <a:round/>
            </a:ln>
          </p:spPr>
        </p:sp>
        <p:sp>
          <p:nvSpPr>
            <p:cNvPr name="TextBox 11" id="11"/>
            <p:cNvSpPr txBox="true"/>
            <p:nvPr/>
          </p:nvSpPr>
          <p:spPr>
            <a:xfrm>
              <a:off x="0" y="-28575"/>
              <a:ext cx="1748897" cy="1850428"/>
            </a:xfrm>
            <a:prstGeom prst="rect">
              <a:avLst/>
            </a:prstGeom>
          </p:spPr>
          <p:txBody>
            <a:bodyPr anchor="ctr" rtlCol="false" tIns="50800" lIns="50800" bIns="50800" rIns="50800"/>
            <a:lstStyle/>
            <a:p>
              <a:pPr algn="ctr">
                <a:lnSpc>
                  <a:spcPts val="2240"/>
                </a:lnSpc>
              </a:pPr>
            </a:p>
          </p:txBody>
        </p:sp>
      </p:grpSp>
      <p:sp>
        <p:nvSpPr>
          <p:cNvPr name="TextBox 12" id="12"/>
          <p:cNvSpPr txBox="true"/>
          <p:nvPr/>
        </p:nvSpPr>
        <p:spPr>
          <a:xfrm rot="0">
            <a:off x="10066866" y="3961557"/>
            <a:ext cx="5699160" cy="3039152"/>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El sistema puede monitorizar la convergencia de los resultados hacia la solución final y ajustar dinámicamente la cantidad de puntos que cada nodo necesita generar. Esto es especialmente efectivo en NORMA, donde cada nodo puede adaptar su comportamiento de procesamiento sin afectar a los demás</a:t>
            </a:r>
          </a:p>
        </p:txBody>
      </p:sp>
      <p:sp>
        <p:nvSpPr>
          <p:cNvPr name="TextBox 13" id="13"/>
          <p:cNvSpPr txBox="true"/>
          <p:nvPr/>
        </p:nvSpPr>
        <p:spPr>
          <a:xfrm rot="0">
            <a:off x="9678906" y="2139260"/>
            <a:ext cx="6475079" cy="101727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Ajuste dinámico basado en la convergencia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210518" y="-7148621"/>
            <a:ext cx="18709036" cy="24584241"/>
          </a:xfrm>
          <a:custGeom>
            <a:avLst/>
            <a:gdLst/>
            <a:ahLst/>
            <a:cxnLst/>
            <a:rect r="r" b="b" t="t" l="l"/>
            <a:pathLst>
              <a:path h="24584241" w="18709036">
                <a:moveTo>
                  <a:pt x="0" y="0"/>
                </a:moveTo>
                <a:lnTo>
                  <a:pt x="18709036" y="0"/>
                </a:lnTo>
                <a:lnTo>
                  <a:pt x="18709036" y="24584242"/>
                </a:lnTo>
                <a:lnTo>
                  <a:pt x="0" y="24584242"/>
                </a:lnTo>
                <a:lnTo>
                  <a:pt x="0" y="0"/>
                </a:lnTo>
                <a:close/>
              </a:path>
            </a:pathLst>
          </a:custGeom>
          <a:blipFill>
            <a:blip r:embed="rId2">
              <a:alphaModFix amt="35000"/>
            </a:blip>
            <a:stretch>
              <a:fillRect l="-30227" t="0" r="-36193" b="0"/>
            </a:stretch>
          </a:blipFill>
        </p:spPr>
      </p:sp>
      <p:sp>
        <p:nvSpPr>
          <p:cNvPr name="TextBox 3" id="3"/>
          <p:cNvSpPr txBox="true"/>
          <p:nvPr/>
        </p:nvSpPr>
        <p:spPr>
          <a:xfrm rot="0">
            <a:off x="2049941" y="2698804"/>
            <a:ext cx="15209359" cy="4695825"/>
          </a:xfrm>
          <a:prstGeom prst="rect">
            <a:avLst/>
          </a:prstGeom>
        </p:spPr>
        <p:txBody>
          <a:bodyPr anchor="t" rtlCol="false" tIns="0" lIns="0" bIns="0" rIns="0">
            <a:spAutoFit/>
          </a:bodyPr>
          <a:lstStyle/>
          <a:p>
            <a:pPr algn="l">
              <a:lnSpc>
                <a:spcPts val="18000"/>
              </a:lnSpc>
            </a:pPr>
            <a:r>
              <a:rPr lang="en-US" sz="18000">
                <a:solidFill>
                  <a:srgbClr val="000000"/>
                </a:solidFill>
                <a:latin typeface="Open Sans 1 Bold"/>
              </a:rPr>
              <a:t>Estilos de Arquitectura</a:t>
            </a:r>
          </a:p>
        </p:txBody>
      </p:sp>
      <p:sp>
        <p:nvSpPr>
          <p:cNvPr name="Freeform 4" id="4"/>
          <p:cNvSpPr/>
          <p:nvPr/>
        </p:nvSpPr>
        <p:spPr>
          <a:xfrm flipH="false" flipV="false" rot="0">
            <a:off x="16668347" y="717540"/>
            <a:ext cx="731359" cy="311160"/>
          </a:xfrm>
          <a:custGeom>
            <a:avLst/>
            <a:gdLst/>
            <a:ahLst/>
            <a:cxnLst/>
            <a:rect r="r" b="b" t="t" l="l"/>
            <a:pathLst>
              <a:path h="311160" w="731359">
                <a:moveTo>
                  <a:pt x="0" y="0"/>
                </a:moveTo>
                <a:lnTo>
                  <a:pt x="731358" y="0"/>
                </a:lnTo>
                <a:lnTo>
                  <a:pt x="731358" y="311160"/>
                </a:lnTo>
                <a:lnTo>
                  <a:pt x="0" y="311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5379798" y="9568534"/>
            <a:ext cx="7179693"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35FED"/>
        </a:solidFill>
      </p:bgPr>
    </p:bg>
    <p:spTree>
      <p:nvGrpSpPr>
        <p:cNvPr id="1" name=""/>
        <p:cNvGrpSpPr/>
        <p:nvPr/>
      </p:nvGrpSpPr>
      <p:grpSpPr>
        <a:xfrm>
          <a:off x="0" y="0"/>
          <a:ext cx="0" cy="0"/>
          <a:chOff x="0" y="0"/>
          <a:chExt cx="0" cy="0"/>
        </a:xfrm>
      </p:grpSpPr>
      <p:sp>
        <p:nvSpPr>
          <p:cNvPr name="Freeform 2" id="2"/>
          <p:cNvSpPr/>
          <p:nvPr/>
        </p:nvSpPr>
        <p:spPr>
          <a:xfrm flipH="false" flipV="false" rot="-3012077">
            <a:off x="202327" y="-4127281"/>
            <a:ext cx="19565027" cy="18541562"/>
          </a:xfrm>
          <a:custGeom>
            <a:avLst/>
            <a:gdLst/>
            <a:ahLst/>
            <a:cxnLst/>
            <a:rect r="r" b="b" t="t" l="l"/>
            <a:pathLst>
              <a:path h="18541562" w="19565027">
                <a:moveTo>
                  <a:pt x="0" y="0"/>
                </a:moveTo>
                <a:lnTo>
                  <a:pt x="19565027" y="0"/>
                </a:lnTo>
                <a:lnTo>
                  <a:pt x="19565027" y="18541562"/>
                </a:lnTo>
                <a:lnTo>
                  <a:pt x="0" y="18541562"/>
                </a:lnTo>
                <a:lnTo>
                  <a:pt x="0" y="0"/>
                </a:lnTo>
                <a:close/>
              </a:path>
            </a:pathLst>
          </a:custGeom>
          <a:blipFill>
            <a:blip r:embed="rId2">
              <a:alphaModFix amt="87000"/>
            </a:blip>
            <a:stretch>
              <a:fillRect l="0" t="-916" r="-22223" b="-916"/>
            </a:stretch>
          </a:blipFill>
        </p:spPr>
      </p:sp>
      <p:sp>
        <p:nvSpPr>
          <p:cNvPr name="TextBox 3" id="3"/>
          <p:cNvSpPr txBox="true"/>
          <p:nvPr/>
        </p:nvSpPr>
        <p:spPr>
          <a:xfrm rot="0">
            <a:off x="1831726" y="2070891"/>
            <a:ext cx="14624549" cy="5248275"/>
          </a:xfrm>
          <a:prstGeom prst="rect">
            <a:avLst/>
          </a:prstGeom>
        </p:spPr>
        <p:txBody>
          <a:bodyPr anchor="t" rtlCol="false" tIns="0" lIns="0" bIns="0" rIns="0">
            <a:spAutoFit/>
          </a:bodyPr>
          <a:lstStyle/>
          <a:p>
            <a:pPr algn="ctr">
              <a:lnSpc>
                <a:spcPts val="21000"/>
              </a:lnSpc>
            </a:pPr>
            <a:r>
              <a:rPr lang="en-US" sz="15000">
                <a:solidFill>
                  <a:srgbClr val="FFFFFF"/>
                </a:solidFill>
                <a:latin typeface="Open Sans 2 Bold"/>
              </a:rPr>
              <a:t>Diagrama De Deployment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079574" y="-4233670"/>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7989831" y="19580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4" id="4"/>
          <p:cNvSpPr/>
          <p:nvPr/>
        </p:nvSpPr>
        <p:spPr>
          <a:xfrm flipH="false" flipV="false" rot="0">
            <a:off x="-5783383" y="3668034"/>
            <a:ext cx="14578232" cy="11510729"/>
          </a:xfrm>
          <a:custGeom>
            <a:avLst/>
            <a:gdLst/>
            <a:ahLst/>
            <a:cxnLst/>
            <a:rect r="r" b="b" t="t" l="l"/>
            <a:pathLst>
              <a:path h="11510729" w="14578232">
                <a:moveTo>
                  <a:pt x="0" y="0"/>
                </a:moveTo>
                <a:lnTo>
                  <a:pt x="14578232" y="0"/>
                </a:lnTo>
                <a:lnTo>
                  <a:pt x="14578232" y="11510730"/>
                </a:lnTo>
                <a:lnTo>
                  <a:pt x="0" y="11510730"/>
                </a:lnTo>
                <a:lnTo>
                  <a:pt x="0" y="0"/>
                </a:lnTo>
                <a:close/>
              </a:path>
            </a:pathLst>
          </a:custGeom>
          <a:blipFill>
            <a:blip r:embed="rId3"/>
            <a:stretch>
              <a:fillRect l="0" t="0" r="0" b="0"/>
            </a:stretch>
          </a:blipFill>
        </p:spPr>
      </p:sp>
      <p:sp>
        <p:nvSpPr>
          <p:cNvPr name="AutoShape 5" id="5"/>
          <p:cNvSpPr/>
          <p:nvPr/>
        </p:nvSpPr>
        <p:spPr>
          <a:xfrm rot="0">
            <a:off x="5554153" y="9672892"/>
            <a:ext cx="7179693" cy="0"/>
          </a:xfrm>
          <a:prstGeom prst="line">
            <a:avLst/>
          </a:prstGeom>
          <a:ln cap="flat" w="19050">
            <a:solidFill>
              <a:srgbClr val="635FED"/>
            </a:solidFill>
            <a:prstDash val="solid"/>
            <a:headEnd type="none" len="sm" w="sm"/>
            <a:tailEnd type="none" len="sm" w="sm"/>
          </a:ln>
        </p:spPr>
      </p:sp>
      <p:sp>
        <p:nvSpPr>
          <p:cNvPr name="Freeform 6" id="6"/>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880524" y="3102825"/>
            <a:ext cx="7378776" cy="5534082"/>
          </a:xfrm>
          <a:custGeom>
            <a:avLst/>
            <a:gdLst/>
            <a:ahLst/>
            <a:cxnLst/>
            <a:rect r="r" b="b" t="t" l="l"/>
            <a:pathLst>
              <a:path h="5534082" w="7378776">
                <a:moveTo>
                  <a:pt x="0" y="0"/>
                </a:moveTo>
                <a:lnTo>
                  <a:pt x="7378776" y="0"/>
                </a:lnTo>
                <a:lnTo>
                  <a:pt x="7378776" y="5534082"/>
                </a:lnTo>
                <a:lnTo>
                  <a:pt x="0" y="5534082"/>
                </a:lnTo>
                <a:lnTo>
                  <a:pt x="0" y="0"/>
                </a:lnTo>
                <a:close/>
              </a:path>
            </a:pathLst>
          </a:custGeom>
          <a:blipFill>
            <a:blip r:embed="rId6"/>
            <a:stretch>
              <a:fillRect l="0" t="0" r="0" b="0"/>
            </a:stretch>
          </a:blipFill>
        </p:spPr>
      </p:sp>
      <p:sp>
        <p:nvSpPr>
          <p:cNvPr name="TextBox 8" id="8"/>
          <p:cNvSpPr txBox="true"/>
          <p:nvPr/>
        </p:nvSpPr>
        <p:spPr>
          <a:xfrm rot="0">
            <a:off x="1246164" y="899547"/>
            <a:ext cx="11470828" cy="1009654"/>
          </a:xfrm>
          <a:prstGeom prst="rect">
            <a:avLst/>
          </a:prstGeom>
        </p:spPr>
        <p:txBody>
          <a:bodyPr anchor="t" rtlCol="false" tIns="0" lIns="0" bIns="0" rIns="0">
            <a:spAutoFit/>
          </a:bodyPr>
          <a:lstStyle/>
          <a:p>
            <a:pPr algn="l">
              <a:lnSpc>
                <a:spcPts val="7500"/>
              </a:lnSpc>
            </a:pPr>
            <a:r>
              <a:rPr lang="en-US" sz="7500">
                <a:solidFill>
                  <a:srgbClr val="000000"/>
                </a:solidFill>
                <a:latin typeface="Open Sans 1 Bold"/>
              </a:rPr>
              <a:t>Qué es Cliente-servidor</a:t>
            </a:r>
          </a:p>
        </p:txBody>
      </p:sp>
      <p:sp>
        <p:nvSpPr>
          <p:cNvPr name="TextBox 9" id="9"/>
          <p:cNvSpPr txBox="true"/>
          <p:nvPr/>
        </p:nvSpPr>
        <p:spPr>
          <a:xfrm rot="0">
            <a:off x="1246164" y="3232203"/>
            <a:ext cx="7548685" cy="5199126"/>
          </a:xfrm>
          <a:prstGeom prst="rect">
            <a:avLst/>
          </a:prstGeom>
        </p:spPr>
        <p:txBody>
          <a:bodyPr anchor="t" rtlCol="false" tIns="0" lIns="0" bIns="0" rIns="0">
            <a:spAutoFit/>
          </a:bodyPr>
          <a:lstStyle/>
          <a:p>
            <a:pPr algn="just">
              <a:lnSpc>
                <a:spcPts val="3791"/>
              </a:lnSpc>
            </a:pPr>
            <a:r>
              <a:rPr lang="en-US" sz="2399">
                <a:solidFill>
                  <a:srgbClr val="000000"/>
                </a:solidFill>
                <a:latin typeface="Open Sans 1"/>
              </a:rPr>
              <a:t>Es un modelo de diseño estructurado donde las tareas se reparten entre los proveedores de recursos o servicios, conocidos como servidores, y los solicitantes de servicios, conocidos como clientes.</a:t>
            </a:r>
          </a:p>
          <a:p>
            <a:pPr algn="just">
              <a:lnSpc>
                <a:spcPts val="3791"/>
              </a:lnSpc>
            </a:pPr>
          </a:p>
          <a:p>
            <a:pPr algn="just">
              <a:lnSpc>
                <a:spcPts val="3791"/>
              </a:lnSpc>
            </a:pPr>
            <a:r>
              <a:rPr lang="en-US" sz="2399">
                <a:solidFill>
                  <a:srgbClr val="000000"/>
                </a:solidFill>
                <a:latin typeface="Open Sans 1"/>
              </a:rPr>
              <a:t>En este modelo, los clientes inician solicitudes de servicio a los servidores; los servidores procesan estas solicitudes y devuelven las respuestas adecuadas. Este modelo permite una clara separación de funciones y es ampliamente utilizado para la construcción de aplicaciones web y de red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554153" y="9423399"/>
            <a:ext cx="7179693" cy="0"/>
          </a:xfrm>
          <a:prstGeom prst="line">
            <a:avLst/>
          </a:prstGeom>
          <a:ln cap="flat" w="19050">
            <a:solidFill>
              <a:srgbClr val="635FED"/>
            </a:solidFill>
            <a:prstDash val="solid"/>
            <a:headEnd type="none" len="sm" w="sm"/>
            <a:tailEnd type="none" len="sm" w="sm"/>
          </a:ln>
        </p:spPr>
      </p:sp>
      <p:sp>
        <p:nvSpPr>
          <p:cNvPr name="Freeform 3" id="3"/>
          <p:cNvSpPr/>
          <p:nvPr/>
        </p:nvSpPr>
        <p:spPr>
          <a:xfrm flipH="false" flipV="false" rot="0">
            <a:off x="1165958" y="-1223729"/>
            <a:ext cx="14578232" cy="11510729"/>
          </a:xfrm>
          <a:custGeom>
            <a:avLst/>
            <a:gdLst/>
            <a:ahLst/>
            <a:cxnLst/>
            <a:rect r="r" b="b" t="t" l="l"/>
            <a:pathLst>
              <a:path h="11510729" w="14578232">
                <a:moveTo>
                  <a:pt x="0" y="0"/>
                </a:moveTo>
                <a:lnTo>
                  <a:pt x="14578232" y="0"/>
                </a:lnTo>
                <a:lnTo>
                  <a:pt x="14578232" y="11510729"/>
                </a:lnTo>
                <a:lnTo>
                  <a:pt x="0" y="11510729"/>
                </a:lnTo>
                <a:lnTo>
                  <a:pt x="0" y="0"/>
                </a:lnTo>
                <a:close/>
              </a:path>
            </a:pathLst>
          </a:custGeom>
          <a:blipFill>
            <a:blip r:embed="rId2"/>
            <a:stretch>
              <a:fillRect l="0" t="0" r="0" b="0"/>
            </a:stretch>
          </a:blipFill>
        </p:spPr>
      </p:sp>
      <p:sp>
        <p:nvSpPr>
          <p:cNvPr name="TextBox 4" id="4"/>
          <p:cNvSpPr txBox="true"/>
          <p:nvPr/>
        </p:nvSpPr>
        <p:spPr>
          <a:xfrm rot="0">
            <a:off x="815598" y="992663"/>
            <a:ext cx="13330190" cy="207010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¿Por qué Cliente-Servidor en el proyecto?</a:t>
            </a:r>
          </a:p>
        </p:txBody>
      </p:sp>
      <p:grpSp>
        <p:nvGrpSpPr>
          <p:cNvPr name="Group 5" id="5"/>
          <p:cNvGrpSpPr/>
          <p:nvPr/>
        </p:nvGrpSpPr>
        <p:grpSpPr>
          <a:xfrm rot="0">
            <a:off x="619711" y="3590272"/>
            <a:ext cx="8042030" cy="5424051"/>
            <a:chOff x="0" y="0"/>
            <a:chExt cx="2118066" cy="1428557"/>
          </a:xfrm>
        </p:grpSpPr>
        <p:sp>
          <p:nvSpPr>
            <p:cNvPr name="Freeform 6" id="6"/>
            <p:cNvSpPr/>
            <p:nvPr/>
          </p:nvSpPr>
          <p:spPr>
            <a:xfrm flipH="false" flipV="false" rot="0">
              <a:off x="0" y="0"/>
              <a:ext cx="2118065" cy="1428557"/>
            </a:xfrm>
            <a:custGeom>
              <a:avLst/>
              <a:gdLst/>
              <a:ahLst/>
              <a:cxnLst/>
              <a:rect r="r" b="b" t="t" l="l"/>
              <a:pathLst>
                <a:path h="1428557" w="2118065">
                  <a:moveTo>
                    <a:pt x="48134" y="0"/>
                  </a:moveTo>
                  <a:lnTo>
                    <a:pt x="2069931" y="0"/>
                  </a:lnTo>
                  <a:cubicBezTo>
                    <a:pt x="2096515" y="0"/>
                    <a:pt x="2118065" y="21550"/>
                    <a:pt x="2118065" y="48134"/>
                  </a:cubicBezTo>
                  <a:lnTo>
                    <a:pt x="2118065" y="1380423"/>
                  </a:lnTo>
                  <a:cubicBezTo>
                    <a:pt x="2118065" y="1393188"/>
                    <a:pt x="2112994" y="1405432"/>
                    <a:pt x="2103967" y="1414458"/>
                  </a:cubicBezTo>
                  <a:cubicBezTo>
                    <a:pt x="2094940" y="1423485"/>
                    <a:pt x="2082697" y="1428557"/>
                    <a:pt x="2069931" y="1428557"/>
                  </a:cubicBezTo>
                  <a:lnTo>
                    <a:pt x="48134" y="1428557"/>
                  </a:lnTo>
                  <a:cubicBezTo>
                    <a:pt x="21550" y="1428557"/>
                    <a:pt x="0" y="1407006"/>
                    <a:pt x="0" y="1380423"/>
                  </a:cubicBezTo>
                  <a:lnTo>
                    <a:pt x="0" y="48134"/>
                  </a:lnTo>
                  <a:cubicBezTo>
                    <a:pt x="0" y="35368"/>
                    <a:pt x="5071" y="23125"/>
                    <a:pt x="14098" y="14098"/>
                  </a:cubicBezTo>
                  <a:cubicBezTo>
                    <a:pt x="23125" y="5071"/>
                    <a:pt x="35368" y="0"/>
                    <a:pt x="48134" y="0"/>
                  </a:cubicBezTo>
                  <a:close/>
                </a:path>
              </a:pathLst>
            </a:custGeom>
            <a:solidFill>
              <a:srgbClr val="FFFFFF"/>
            </a:solidFill>
            <a:ln w="19050" cap="rnd">
              <a:solidFill>
                <a:srgbClr val="000000"/>
              </a:solidFill>
              <a:prstDash val="solid"/>
              <a:round/>
            </a:ln>
          </p:spPr>
        </p:sp>
        <p:sp>
          <p:nvSpPr>
            <p:cNvPr name="TextBox 7" id="7"/>
            <p:cNvSpPr txBox="true"/>
            <p:nvPr/>
          </p:nvSpPr>
          <p:spPr>
            <a:xfrm>
              <a:off x="0" y="-28575"/>
              <a:ext cx="2118066" cy="1457132"/>
            </a:xfrm>
            <a:prstGeom prst="rect">
              <a:avLst/>
            </a:prstGeom>
          </p:spPr>
          <p:txBody>
            <a:bodyPr anchor="ctr" rtlCol="false" tIns="50800" lIns="50800" bIns="50800" rIns="50800"/>
            <a:lstStyle/>
            <a:p>
              <a:pPr algn="ctr">
                <a:lnSpc>
                  <a:spcPts val="2240"/>
                </a:lnSpc>
              </a:pPr>
            </a:p>
          </p:txBody>
        </p:sp>
      </p:grpSp>
      <p:sp>
        <p:nvSpPr>
          <p:cNvPr name="AutoShape 8" id="8"/>
          <p:cNvSpPr/>
          <p:nvPr/>
        </p:nvSpPr>
        <p:spPr>
          <a:xfrm>
            <a:off x="619711" y="4833631"/>
            <a:ext cx="8042030" cy="0"/>
          </a:xfrm>
          <a:prstGeom prst="line">
            <a:avLst/>
          </a:prstGeom>
          <a:ln cap="flat" w="19050">
            <a:solidFill>
              <a:srgbClr val="000000"/>
            </a:solidFill>
            <a:prstDash val="solid"/>
            <a:headEnd type="none" len="sm" w="sm"/>
            <a:tailEnd type="none" len="sm" w="sm"/>
          </a:ln>
        </p:spPr>
      </p:sp>
      <p:grpSp>
        <p:nvGrpSpPr>
          <p:cNvPr name="Group 9" id="9"/>
          <p:cNvGrpSpPr/>
          <p:nvPr/>
        </p:nvGrpSpPr>
        <p:grpSpPr>
          <a:xfrm rot="0">
            <a:off x="9144000" y="3590272"/>
            <a:ext cx="8042030" cy="5424051"/>
            <a:chOff x="0" y="0"/>
            <a:chExt cx="2118066" cy="1428557"/>
          </a:xfrm>
        </p:grpSpPr>
        <p:sp>
          <p:nvSpPr>
            <p:cNvPr name="Freeform 10" id="10"/>
            <p:cNvSpPr/>
            <p:nvPr/>
          </p:nvSpPr>
          <p:spPr>
            <a:xfrm flipH="false" flipV="false" rot="0">
              <a:off x="0" y="0"/>
              <a:ext cx="2118065" cy="1428557"/>
            </a:xfrm>
            <a:custGeom>
              <a:avLst/>
              <a:gdLst/>
              <a:ahLst/>
              <a:cxnLst/>
              <a:rect r="r" b="b" t="t" l="l"/>
              <a:pathLst>
                <a:path h="1428557" w="2118065">
                  <a:moveTo>
                    <a:pt x="48134" y="0"/>
                  </a:moveTo>
                  <a:lnTo>
                    <a:pt x="2069931" y="0"/>
                  </a:lnTo>
                  <a:cubicBezTo>
                    <a:pt x="2096515" y="0"/>
                    <a:pt x="2118065" y="21550"/>
                    <a:pt x="2118065" y="48134"/>
                  </a:cubicBezTo>
                  <a:lnTo>
                    <a:pt x="2118065" y="1380423"/>
                  </a:lnTo>
                  <a:cubicBezTo>
                    <a:pt x="2118065" y="1393188"/>
                    <a:pt x="2112994" y="1405432"/>
                    <a:pt x="2103967" y="1414458"/>
                  </a:cubicBezTo>
                  <a:cubicBezTo>
                    <a:pt x="2094940" y="1423485"/>
                    <a:pt x="2082697" y="1428557"/>
                    <a:pt x="2069931" y="1428557"/>
                  </a:cubicBezTo>
                  <a:lnTo>
                    <a:pt x="48134" y="1428557"/>
                  </a:lnTo>
                  <a:cubicBezTo>
                    <a:pt x="21550" y="1428557"/>
                    <a:pt x="0" y="1407006"/>
                    <a:pt x="0" y="1380423"/>
                  </a:cubicBezTo>
                  <a:lnTo>
                    <a:pt x="0" y="48134"/>
                  </a:lnTo>
                  <a:cubicBezTo>
                    <a:pt x="0" y="35368"/>
                    <a:pt x="5071" y="23125"/>
                    <a:pt x="14098" y="14098"/>
                  </a:cubicBezTo>
                  <a:cubicBezTo>
                    <a:pt x="23125" y="5071"/>
                    <a:pt x="35368" y="0"/>
                    <a:pt x="48134" y="0"/>
                  </a:cubicBezTo>
                  <a:close/>
                </a:path>
              </a:pathLst>
            </a:custGeom>
            <a:solidFill>
              <a:srgbClr val="FFFFFF"/>
            </a:solidFill>
            <a:ln w="19050" cap="rnd">
              <a:solidFill>
                <a:srgbClr val="000000"/>
              </a:solidFill>
              <a:prstDash val="solid"/>
              <a:round/>
            </a:ln>
          </p:spPr>
        </p:sp>
        <p:sp>
          <p:nvSpPr>
            <p:cNvPr name="TextBox 11" id="11"/>
            <p:cNvSpPr txBox="true"/>
            <p:nvPr/>
          </p:nvSpPr>
          <p:spPr>
            <a:xfrm>
              <a:off x="0" y="-28575"/>
              <a:ext cx="2118066" cy="1457132"/>
            </a:xfrm>
            <a:prstGeom prst="rect">
              <a:avLst/>
            </a:prstGeom>
          </p:spPr>
          <p:txBody>
            <a:bodyPr anchor="ctr" rtlCol="false" tIns="50800" lIns="50800" bIns="50800" rIns="50800"/>
            <a:lstStyle/>
            <a:p>
              <a:pPr algn="ctr">
                <a:lnSpc>
                  <a:spcPts val="2240"/>
                </a:lnSpc>
              </a:pPr>
            </a:p>
          </p:txBody>
        </p:sp>
      </p:grpSp>
      <p:sp>
        <p:nvSpPr>
          <p:cNvPr name="AutoShape 12" id="12"/>
          <p:cNvSpPr/>
          <p:nvPr/>
        </p:nvSpPr>
        <p:spPr>
          <a:xfrm>
            <a:off x="9217270" y="4833631"/>
            <a:ext cx="8042030" cy="0"/>
          </a:xfrm>
          <a:prstGeom prst="line">
            <a:avLst/>
          </a:prstGeom>
          <a:ln cap="flat" w="19050">
            <a:solidFill>
              <a:srgbClr val="000000"/>
            </a:solidFill>
            <a:prstDash val="solid"/>
            <a:headEnd type="none" len="sm" w="sm"/>
            <a:tailEnd type="none" len="sm" w="sm"/>
          </a:ln>
        </p:spPr>
      </p:sp>
      <p:sp>
        <p:nvSpPr>
          <p:cNvPr name="TextBox 13" id="13"/>
          <p:cNvSpPr txBox="true"/>
          <p:nvPr/>
        </p:nvSpPr>
        <p:spPr>
          <a:xfrm rot="0">
            <a:off x="1022438" y="3802405"/>
            <a:ext cx="7236575" cy="781051"/>
          </a:xfrm>
          <a:prstGeom prst="rect">
            <a:avLst/>
          </a:prstGeom>
        </p:spPr>
        <p:txBody>
          <a:bodyPr anchor="t" rtlCol="false" tIns="0" lIns="0" bIns="0" rIns="0">
            <a:spAutoFit/>
          </a:bodyPr>
          <a:lstStyle/>
          <a:p>
            <a:pPr algn="ctr">
              <a:lnSpc>
                <a:spcPts val="3000"/>
              </a:lnSpc>
            </a:pPr>
            <a:r>
              <a:rPr lang="en-US" sz="3000">
                <a:solidFill>
                  <a:srgbClr val="000000"/>
                </a:solidFill>
                <a:latin typeface="Open Sans 1 Bold"/>
              </a:rPr>
              <a:t>Desacoplamiento de la computación y la interfaz de usuario:</a:t>
            </a:r>
          </a:p>
        </p:txBody>
      </p:sp>
      <p:sp>
        <p:nvSpPr>
          <p:cNvPr name="TextBox 14" id="14"/>
          <p:cNvSpPr txBox="true"/>
          <p:nvPr/>
        </p:nvSpPr>
        <p:spPr>
          <a:xfrm rot="0">
            <a:off x="10951261" y="3802405"/>
            <a:ext cx="4427507" cy="781051"/>
          </a:xfrm>
          <a:prstGeom prst="rect">
            <a:avLst/>
          </a:prstGeom>
        </p:spPr>
        <p:txBody>
          <a:bodyPr anchor="t" rtlCol="false" tIns="0" lIns="0" bIns="0" rIns="0">
            <a:spAutoFit/>
          </a:bodyPr>
          <a:lstStyle/>
          <a:p>
            <a:pPr algn="ctr">
              <a:lnSpc>
                <a:spcPts val="3000"/>
              </a:lnSpc>
            </a:pPr>
            <a:r>
              <a:rPr lang="en-US" sz="3000">
                <a:solidFill>
                  <a:srgbClr val="000000"/>
                </a:solidFill>
                <a:latin typeface="Open Sans 1 Bold"/>
              </a:rPr>
              <a:t>Eficiencia en el uso de recursos</a:t>
            </a:r>
          </a:p>
        </p:txBody>
      </p:sp>
      <p:sp>
        <p:nvSpPr>
          <p:cNvPr name="TextBox 15" id="15"/>
          <p:cNvSpPr txBox="true"/>
          <p:nvPr/>
        </p:nvSpPr>
        <p:spPr>
          <a:xfrm rot="0">
            <a:off x="1165958" y="5213428"/>
            <a:ext cx="6963667" cy="3381375"/>
          </a:xfrm>
          <a:prstGeom prst="rect">
            <a:avLst/>
          </a:prstGeom>
        </p:spPr>
        <p:txBody>
          <a:bodyPr anchor="t" rtlCol="false" tIns="0" lIns="0" bIns="0" rIns="0">
            <a:spAutoFit/>
          </a:bodyPr>
          <a:lstStyle/>
          <a:p>
            <a:pPr algn="just">
              <a:lnSpc>
                <a:spcPts val="3899"/>
              </a:lnSpc>
            </a:pPr>
            <a:r>
              <a:rPr lang="en-US" sz="2999">
                <a:solidFill>
                  <a:srgbClr val="000000"/>
                </a:solidFill>
                <a:latin typeface="Open Sans 1"/>
              </a:rPr>
              <a:t> Los clientes pueden encargarse de la interacción con el usuario, mientras que los servidores pueden manejar las tareas computacionales intensivas, como la ejecución del método de Monte Carlo para la aproximación de integrales</a:t>
            </a:r>
          </a:p>
        </p:txBody>
      </p:sp>
      <p:sp>
        <p:nvSpPr>
          <p:cNvPr name="TextBox 16" id="16"/>
          <p:cNvSpPr txBox="true"/>
          <p:nvPr/>
        </p:nvSpPr>
        <p:spPr>
          <a:xfrm rot="0">
            <a:off x="9994002" y="5124450"/>
            <a:ext cx="6615347" cy="3381375"/>
          </a:xfrm>
          <a:prstGeom prst="rect">
            <a:avLst/>
          </a:prstGeom>
        </p:spPr>
        <p:txBody>
          <a:bodyPr anchor="t" rtlCol="false" tIns="0" lIns="0" bIns="0" rIns="0">
            <a:spAutoFit/>
          </a:bodyPr>
          <a:lstStyle/>
          <a:p>
            <a:pPr algn="just">
              <a:lnSpc>
                <a:spcPts val="3899"/>
              </a:lnSpc>
            </a:pPr>
            <a:r>
              <a:rPr lang="en-US" sz="2999">
                <a:solidFill>
                  <a:srgbClr val="000000"/>
                </a:solidFill>
                <a:latin typeface="Open Sans 1"/>
              </a:rPr>
              <a:t>Los servidores pueden ser optimizados para procesamiento de alto rendimiento, mientras que los clientes pueden ser ligeros y diseñados para operar en una variedad de dispositivos, incluyendo móviles y ordenadores de escritorio.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554153" y="9423399"/>
            <a:ext cx="7179693" cy="0"/>
          </a:xfrm>
          <a:prstGeom prst="line">
            <a:avLst/>
          </a:prstGeom>
          <a:ln cap="flat" w="19050">
            <a:solidFill>
              <a:srgbClr val="635FED"/>
            </a:solidFill>
            <a:prstDash val="solid"/>
            <a:headEnd type="none" len="sm" w="sm"/>
            <a:tailEnd type="none" len="sm" w="sm"/>
          </a:ln>
        </p:spPr>
      </p:sp>
      <p:sp>
        <p:nvSpPr>
          <p:cNvPr name="Freeform 3" id="3"/>
          <p:cNvSpPr/>
          <p:nvPr/>
        </p:nvSpPr>
        <p:spPr>
          <a:xfrm flipH="false" flipV="false" rot="0">
            <a:off x="1165958" y="-1223729"/>
            <a:ext cx="14578232" cy="11510729"/>
          </a:xfrm>
          <a:custGeom>
            <a:avLst/>
            <a:gdLst/>
            <a:ahLst/>
            <a:cxnLst/>
            <a:rect r="r" b="b" t="t" l="l"/>
            <a:pathLst>
              <a:path h="11510729" w="14578232">
                <a:moveTo>
                  <a:pt x="0" y="0"/>
                </a:moveTo>
                <a:lnTo>
                  <a:pt x="14578232" y="0"/>
                </a:lnTo>
                <a:lnTo>
                  <a:pt x="14578232" y="11510729"/>
                </a:lnTo>
                <a:lnTo>
                  <a:pt x="0" y="11510729"/>
                </a:lnTo>
                <a:lnTo>
                  <a:pt x="0" y="0"/>
                </a:lnTo>
                <a:close/>
              </a:path>
            </a:pathLst>
          </a:custGeom>
          <a:blipFill>
            <a:blip r:embed="rId2"/>
            <a:stretch>
              <a:fillRect l="0" t="0" r="0" b="0"/>
            </a:stretch>
          </a:blipFill>
        </p:spPr>
      </p:sp>
      <p:sp>
        <p:nvSpPr>
          <p:cNvPr name="TextBox 4" id="4"/>
          <p:cNvSpPr txBox="true"/>
          <p:nvPr/>
        </p:nvSpPr>
        <p:spPr>
          <a:xfrm rot="0">
            <a:off x="815598" y="992663"/>
            <a:ext cx="13330190" cy="207010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¿Por qué Cliente-Servidor en el proyecto?</a:t>
            </a:r>
          </a:p>
        </p:txBody>
      </p:sp>
      <p:grpSp>
        <p:nvGrpSpPr>
          <p:cNvPr name="Group 5" id="5"/>
          <p:cNvGrpSpPr/>
          <p:nvPr/>
        </p:nvGrpSpPr>
        <p:grpSpPr>
          <a:xfrm rot="0">
            <a:off x="619711" y="3590272"/>
            <a:ext cx="8042030" cy="5424051"/>
            <a:chOff x="0" y="0"/>
            <a:chExt cx="2118066" cy="1428557"/>
          </a:xfrm>
        </p:grpSpPr>
        <p:sp>
          <p:nvSpPr>
            <p:cNvPr name="Freeform 6" id="6"/>
            <p:cNvSpPr/>
            <p:nvPr/>
          </p:nvSpPr>
          <p:spPr>
            <a:xfrm flipH="false" flipV="false" rot="0">
              <a:off x="0" y="0"/>
              <a:ext cx="2118065" cy="1428557"/>
            </a:xfrm>
            <a:custGeom>
              <a:avLst/>
              <a:gdLst/>
              <a:ahLst/>
              <a:cxnLst/>
              <a:rect r="r" b="b" t="t" l="l"/>
              <a:pathLst>
                <a:path h="1428557" w="2118065">
                  <a:moveTo>
                    <a:pt x="48134" y="0"/>
                  </a:moveTo>
                  <a:lnTo>
                    <a:pt x="2069931" y="0"/>
                  </a:lnTo>
                  <a:cubicBezTo>
                    <a:pt x="2096515" y="0"/>
                    <a:pt x="2118065" y="21550"/>
                    <a:pt x="2118065" y="48134"/>
                  </a:cubicBezTo>
                  <a:lnTo>
                    <a:pt x="2118065" y="1380423"/>
                  </a:lnTo>
                  <a:cubicBezTo>
                    <a:pt x="2118065" y="1393188"/>
                    <a:pt x="2112994" y="1405432"/>
                    <a:pt x="2103967" y="1414458"/>
                  </a:cubicBezTo>
                  <a:cubicBezTo>
                    <a:pt x="2094940" y="1423485"/>
                    <a:pt x="2082697" y="1428557"/>
                    <a:pt x="2069931" y="1428557"/>
                  </a:cubicBezTo>
                  <a:lnTo>
                    <a:pt x="48134" y="1428557"/>
                  </a:lnTo>
                  <a:cubicBezTo>
                    <a:pt x="21550" y="1428557"/>
                    <a:pt x="0" y="1407006"/>
                    <a:pt x="0" y="1380423"/>
                  </a:cubicBezTo>
                  <a:lnTo>
                    <a:pt x="0" y="48134"/>
                  </a:lnTo>
                  <a:cubicBezTo>
                    <a:pt x="0" y="35368"/>
                    <a:pt x="5071" y="23125"/>
                    <a:pt x="14098" y="14098"/>
                  </a:cubicBezTo>
                  <a:cubicBezTo>
                    <a:pt x="23125" y="5071"/>
                    <a:pt x="35368" y="0"/>
                    <a:pt x="48134" y="0"/>
                  </a:cubicBezTo>
                  <a:close/>
                </a:path>
              </a:pathLst>
            </a:custGeom>
            <a:solidFill>
              <a:srgbClr val="FFFFFF"/>
            </a:solidFill>
            <a:ln w="19050" cap="rnd">
              <a:solidFill>
                <a:srgbClr val="000000"/>
              </a:solidFill>
              <a:prstDash val="solid"/>
              <a:round/>
            </a:ln>
          </p:spPr>
        </p:sp>
        <p:sp>
          <p:nvSpPr>
            <p:cNvPr name="TextBox 7" id="7"/>
            <p:cNvSpPr txBox="true"/>
            <p:nvPr/>
          </p:nvSpPr>
          <p:spPr>
            <a:xfrm>
              <a:off x="0" y="-28575"/>
              <a:ext cx="2118066" cy="1457132"/>
            </a:xfrm>
            <a:prstGeom prst="rect">
              <a:avLst/>
            </a:prstGeom>
          </p:spPr>
          <p:txBody>
            <a:bodyPr anchor="ctr" rtlCol="false" tIns="50800" lIns="50800" bIns="50800" rIns="50800"/>
            <a:lstStyle/>
            <a:p>
              <a:pPr algn="ctr">
                <a:lnSpc>
                  <a:spcPts val="2240"/>
                </a:lnSpc>
              </a:pPr>
            </a:p>
          </p:txBody>
        </p:sp>
      </p:grpSp>
      <p:sp>
        <p:nvSpPr>
          <p:cNvPr name="AutoShape 8" id="8"/>
          <p:cNvSpPr/>
          <p:nvPr/>
        </p:nvSpPr>
        <p:spPr>
          <a:xfrm>
            <a:off x="619711" y="4833631"/>
            <a:ext cx="8042030" cy="0"/>
          </a:xfrm>
          <a:prstGeom prst="line">
            <a:avLst/>
          </a:prstGeom>
          <a:ln cap="flat" w="19050">
            <a:solidFill>
              <a:srgbClr val="000000"/>
            </a:solidFill>
            <a:prstDash val="solid"/>
            <a:headEnd type="none" len="sm" w="sm"/>
            <a:tailEnd type="none" len="sm" w="sm"/>
          </a:ln>
        </p:spPr>
      </p:sp>
      <p:grpSp>
        <p:nvGrpSpPr>
          <p:cNvPr name="Group 9" id="9"/>
          <p:cNvGrpSpPr/>
          <p:nvPr/>
        </p:nvGrpSpPr>
        <p:grpSpPr>
          <a:xfrm rot="0">
            <a:off x="9144000" y="3590272"/>
            <a:ext cx="8042030" cy="5424051"/>
            <a:chOff x="0" y="0"/>
            <a:chExt cx="2118066" cy="1428557"/>
          </a:xfrm>
        </p:grpSpPr>
        <p:sp>
          <p:nvSpPr>
            <p:cNvPr name="Freeform 10" id="10"/>
            <p:cNvSpPr/>
            <p:nvPr/>
          </p:nvSpPr>
          <p:spPr>
            <a:xfrm flipH="false" flipV="false" rot="0">
              <a:off x="0" y="0"/>
              <a:ext cx="2118065" cy="1428557"/>
            </a:xfrm>
            <a:custGeom>
              <a:avLst/>
              <a:gdLst/>
              <a:ahLst/>
              <a:cxnLst/>
              <a:rect r="r" b="b" t="t" l="l"/>
              <a:pathLst>
                <a:path h="1428557" w="2118065">
                  <a:moveTo>
                    <a:pt x="48134" y="0"/>
                  </a:moveTo>
                  <a:lnTo>
                    <a:pt x="2069931" y="0"/>
                  </a:lnTo>
                  <a:cubicBezTo>
                    <a:pt x="2096515" y="0"/>
                    <a:pt x="2118065" y="21550"/>
                    <a:pt x="2118065" y="48134"/>
                  </a:cubicBezTo>
                  <a:lnTo>
                    <a:pt x="2118065" y="1380423"/>
                  </a:lnTo>
                  <a:cubicBezTo>
                    <a:pt x="2118065" y="1393188"/>
                    <a:pt x="2112994" y="1405432"/>
                    <a:pt x="2103967" y="1414458"/>
                  </a:cubicBezTo>
                  <a:cubicBezTo>
                    <a:pt x="2094940" y="1423485"/>
                    <a:pt x="2082697" y="1428557"/>
                    <a:pt x="2069931" y="1428557"/>
                  </a:cubicBezTo>
                  <a:lnTo>
                    <a:pt x="48134" y="1428557"/>
                  </a:lnTo>
                  <a:cubicBezTo>
                    <a:pt x="21550" y="1428557"/>
                    <a:pt x="0" y="1407006"/>
                    <a:pt x="0" y="1380423"/>
                  </a:cubicBezTo>
                  <a:lnTo>
                    <a:pt x="0" y="48134"/>
                  </a:lnTo>
                  <a:cubicBezTo>
                    <a:pt x="0" y="35368"/>
                    <a:pt x="5071" y="23125"/>
                    <a:pt x="14098" y="14098"/>
                  </a:cubicBezTo>
                  <a:cubicBezTo>
                    <a:pt x="23125" y="5071"/>
                    <a:pt x="35368" y="0"/>
                    <a:pt x="48134" y="0"/>
                  </a:cubicBezTo>
                  <a:close/>
                </a:path>
              </a:pathLst>
            </a:custGeom>
            <a:solidFill>
              <a:srgbClr val="FFFFFF"/>
            </a:solidFill>
            <a:ln w="19050" cap="rnd">
              <a:solidFill>
                <a:srgbClr val="000000"/>
              </a:solidFill>
              <a:prstDash val="solid"/>
              <a:round/>
            </a:ln>
          </p:spPr>
        </p:sp>
        <p:sp>
          <p:nvSpPr>
            <p:cNvPr name="TextBox 11" id="11"/>
            <p:cNvSpPr txBox="true"/>
            <p:nvPr/>
          </p:nvSpPr>
          <p:spPr>
            <a:xfrm>
              <a:off x="0" y="-28575"/>
              <a:ext cx="2118066" cy="1457132"/>
            </a:xfrm>
            <a:prstGeom prst="rect">
              <a:avLst/>
            </a:prstGeom>
          </p:spPr>
          <p:txBody>
            <a:bodyPr anchor="ctr" rtlCol="false" tIns="50800" lIns="50800" bIns="50800" rIns="50800"/>
            <a:lstStyle/>
            <a:p>
              <a:pPr algn="ctr">
                <a:lnSpc>
                  <a:spcPts val="2240"/>
                </a:lnSpc>
              </a:pPr>
            </a:p>
          </p:txBody>
        </p:sp>
      </p:grpSp>
      <p:sp>
        <p:nvSpPr>
          <p:cNvPr name="AutoShape 12" id="12"/>
          <p:cNvSpPr/>
          <p:nvPr/>
        </p:nvSpPr>
        <p:spPr>
          <a:xfrm>
            <a:off x="9217270" y="4833631"/>
            <a:ext cx="8042030" cy="0"/>
          </a:xfrm>
          <a:prstGeom prst="line">
            <a:avLst/>
          </a:prstGeom>
          <a:ln cap="flat" w="19050">
            <a:solidFill>
              <a:srgbClr val="000000"/>
            </a:solidFill>
            <a:prstDash val="solid"/>
            <a:headEnd type="none" len="sm" w="sm"/>
            <a:tailEnd type="none" len="sm" w="sm"/>
          </a:ln>
        </p:spPr>
      </p:sp>
      <p:sp>
        <p:nvSpPr>
          <p:cNvPr name="TextBox 13" id="13"/>
          <p:cNvSpPr txBox="true"/>
          <p:nvPr/>
        </p:nvSpPr>
        <p:spPr>
          <a:xfrm rot="0">
            <a:off x="1022438" y="3802405"/>
            <a:ext cx="7236575" cy="400051"/>
          </a:xfrm>
          <a:prstGeom prst="rect">
            <a:avLst/>
          </a:prstGeom>
        </p:spPr>
        <p:txBody>
          <a:bodyPr anchor="t" rtlCol="false" tIns="0" lIns="0" bIns="0" rIns="0">
            <a:spAutoFit/>
          </a:bodyPr>
          <a:lstStyle/>
          <a:p>
            <a:pPr algn="ctr">
              <a:lnSpc>
                <a:spcPts val="3000"/>
              </a:lnSpc>
            </a:pPr>
            <a:r>
              <a:rPr lang="en-US" sz="3000">
                <a:solidFill>
                  <a:srgbClr val="000000"/>
                </a:solidFill>
                <a:latin typeface="Open Sans 1 Bold"/>
              </a:rPr>
              <a:t>Escalabilidad</a:t>
            </a:r>
          </a:p>
        </p:txBody>
      </p:sp>
      <p:sp>
        <p:nvSpPr>
          <p:cNvPr name="TextBox 14" id="14"/>
          <p:cNvSpPr txBox="true"/>
          <p:nvPr/>
        </p:nvSpPr>
        <p:spPr>
          <a:xfrm rot="0">
            <a:off x="10951261" y="3802405"/>
            <a:ext cx="4427507" cy="781051"/>
          </a:xfrm>
          <a:prstGeom prst="rect">
            <a:avLst/>
          </a:prstGeom>
        </p:spPr>
        <p:txBody>
          <a:bodyPr anchor="t" rtlCol="false" tIns="0" lIns="0" bIns="0" rIns="0">
            <a:spAutoFit/>
          </a:bodyPr>
          <a:lstStyle/>
          <a:p>
            <a:pPr algn="ctr">
              <a:lnSpc>
                <a:spcPts val="3000"/>
              </a:lnSpc>
            </a:pPr>
            <a:r>
              <a:rPr lang="en-US" sz="3000">
                <a:solidFill>
                  <a:srgbClr val="000000"/>
                </a:solidFill>
                <a:latin typeface="Open Sans 1 Bold"/>
              </a:rPr>
              <a:t>Mantenimiento y actualización</a:t>
            </a:r>
          </a:p>
        </p:txBody>
      </p:sp>
      <p:sp>
        <p:nvSpPr>
          <p:cNvPr name="TextBox 15" id="15"/>
          <p:cNvSpPr txBox="true"/>
          <p:nvPr/>
        </p:nvSpPr>
        <p:spPr>
          <a:xfrm rot="0">
            <a:off x="1165958" y="5509906"/>
            <a:ext cx="6963667" cy="2409825"/>
          </a:xfrm>
          <a:prstGeom prst="rect">
            <a:avLst/>
          </a:prstGeom>
        </p:spPr>
        <p:txBody>
          <a:bodyPr anchor="t" rtlCol="false" tIns="0" lIns="0" bIns="0" rIns="0">
            <a:spAutoFit/>
          </a:bodyPr>
          <a:lstStyle/>
          <a:p>
            <a:pPr algn="just">
              <a:lnSpc>
                <a:spcPts val="3899"/>
              </a:lnSpc>
            </a:pPr>
            <a:r>
              <a:rPr lang="en-US" sz="2999">
                <a:solidFill>
                  <a:srgbClr val="000000"/>
                </a:solidFill>
                <a:latin typeface="Open Sans 1"/>
              </a:rPr>
              <a:t>A medida que aumenta la demanda de cálculos, puedes escalar el sistema agregando más servidores o aumentando la capacidad de los existentes sin afectar a los clientes</a:t>
            </a:r>
          </a:p>
        </p:txBody>
      </p:sp>
      <p:sp>
        <p:nvSpPr>
          <p:cNvPr name="TextBox 16" id="16"/>
          <p:cNvSpPr txBox="true"/>
          <p:nvPr/>
        </p:nvSpPr>
        <p:spPr>
          <a:xfrm rot="0">
            <a:off x="9857342" y="5509906"/>
            <a:ext cx="6615347" cy="2409825"/>
          </a:xfrm>
          <a:prstGeom prst="rect">
            <a:avLst/>
          </a:prstGeom>
        </p:spPr>
        <p:txBody>
          <a:bodyPr anchor="t" rtlCol="false" tIns="0" lIns="0" bIns="0" rIns="0">
            <a:spAutoFit/>
          </a:bodyPr>
          <a:lstStyle/>
          <a:p>
            <a:pPr algn="just">
              <a:lnSpc>
                <a:spcPts val="3899"/>
              </a:lnSpc>
            </a:pPr>
            <a:r>
              <a:rPr lang="en-US" sz="2999">
                <a:solidFill>
                  <a:srgbClr val="000000"/>
                </a:solidFill>
                <a:latin typeface="Open Sans 1"/>
              </a:rPr>
              <a:t>Las actualizaciones pueden realizarse en el servidor sin requerir cambios en el cliente, facilitando el mantenimiento y la actualización del sistema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665611"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3">
              <a:alphaModFix amt="35000"/>
            </a:blip>
            <a:stretch>
              <a:fillRect l="0" t="0" r="0" b="0"/>
            </a:stretch>
          </a:blipFill>
        </p:spPr>
      </p:sp>
      <p:sp>
        <p:nvSpPr>
          <p:cNvPr name="TextBox 4" id="4"/>
          <p:cNvSpPr txBox="true"/>
          <p:nvPr/>
        </p:nvSpPr>
        <p:spPr>
          <a:xfrm rot="0">
            <a:off x="3076703" y="3127375"/>
            <a:ext cx="11722241" cy="4241801"/>
          </a:xfrm>
          <a:prstGeom prst="rect">
            <a:avLst/>
          </a:prstGeom>
        </p:spPr>
        <p:txBody>
          <a:bodyPr anchor="t" rtlCol="false" tIns="0" lIns="0" bIns="0" rIns="0">
            <a:spAutoFit/>
          </a:bodyPr>
          <a:lstStyle/>
          <a:p>
            <a:pPr algn="l">
              <a:lnSpc>
                <a:spcPts val="11000"/>
              </a:lnSpc>
            </a:pPr>
            <a:r>
              <a:rPr lang="en-US" sz="11000">
                <a:solidFill>
                  <a:srgbClr val="000000"/>
                </a:solidFill>
                <a:latin typeface="Open Sans 1 Bold"/>
              </a:rPr>
              <a:t>Cómo funcionará Cliente-Servidor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635FED"/>
        </a:solidFill>
      </p:bgPr>
    </p:bg>
    <p:spTree>
      <p:nvGrpSpPr>
        <p:cNvPr id="1" name=""/>
        <p:cNvGrpSpPr/>
        <p:nvPr/>
      </p:nvGrpSpPr>
      <p:grpSpPr>
        <a:xfrm>
          <a:off x="0" y="0"/>
          <a:ext cx="0" cy="0"/>
          <a:chOff x="0" y="0"/>
          <a:chExt cx="0" cy="0"/>
        </a:xfrm>
      </p:grpSpPr>
      <p:sp>
        <p:nvSpPr>
          <p:cNvPr name="Freeform 2" id="2"/>
          <p:cNvSpPr/>
          <p:nvPr/>
        </p:nvSpPr>
        <p:spPr>
          <a:xfrm flipH="false" flipV="false" rot="-3012077">
            <a:off x="-3843844" y="2169984"/>
            <a:ext cx="12355799" cy="9755933"/>
          </a:xfrm>
          <a:custGeom>
            <a:avLst/>
            <a:gdLst/>
            <a:ahLst/>
            <a:cxnLst/>
            <a:rect r="r" b="b" t="t" l="l"/>
            <a:pathLst>
              <a:path h="9755933" w="12355799">
                <a:moveTo>
                  <a:pt x="0" y="0"/>
                </a:moveTo>
                <a:lnTo>
                  <a:pt x="12355799" y="0"/>
                </a:lnTo>
                <a:lnTo>
                  <a:pt x="12355799" y="9755933"/>
                </a:lnTo>
                <a:lnTo>
                  <a:pt x="0" y="9755933"/>
                </a:lnTo>
                <a:lnTo>
                  <a:pt x="0" y="0"/>
                </a:lnTo>
                <a:close/>
              </a:path>
            </a:pathLst>
          </a:custGeom>
          <a:blipFill>
            <a:blip r:embed="rId2"/>
            <a:stretch>
              <a:fillRect l="0" t="0" r="0" b="0"/>
            </a:stretch>
          </a:blipFill>
        </p:spPr>
      </p:sp>
      <p:sp>
        <p:nvSpPr>
          <p:cNvPr name="Freeform 3" id="3"/>
          <p:cNvSpPr/>
          <p:nvPr/>
        </p:nvSpPr>
        <p:spPr>
          <a:xfrm flipH="false" flipV="false" rot="0">
            <a:off x="9165250" y="5630918"/>
            <a:ext cx="14578232" cy="11510729"/>
          </a:xfrm>
          <a:custGeom>
            <a:avLst/>
            <a:gdLst/>
            <a:ahLst/>
            <a:cxnLst/>
            <a:rect r="r" b="b" t="t" l="l"/>
            <a:pathLst>
              <a:path h="11510729" w="14578232">
                <a:moveTo>
                  <a:pt x="0" y="0"/>
                </a:moveTo>
                <a:lnTo>
                  <a:pt x="14578233" y="0"/>
                </a:lnTo>
                <a:lnTo>
                  <a:pt x="14578233" y="11510729"/>
                </a:lnTo>
                <a:lnTo>
                  <a:pt x="0" y="11510729"/>
                </a:lnTo>
                <a:lnTo>
                  <a:pt x="0" y="0"/>
                </a:lnTo>
                <a:close/>
              </a:path>
            </a:pathLst>
          </a:custGeom>
          <a:blipFill>
            <a:blip r:embed="rId3"/>
            <a:stretch>
              <a:fillRect l="0" t="0" r="0" b="0"/>
            </a:stretch>
          </a:blipFill>
        </p:spPr>
      </p:sp>
      <p:sp>
        <p:nvSpPr>
          <p:cNvPr name="TextBox 4" id="4"/>
          <p:cNvSpPr txBox="true"/>
          <p:nvPr/>
        </p:nvSpPr>
        <p:spPr>
          <a:xfrm rot="0">
            <a:off x="1302029" y="1181100"/>
            <a:ext cx="12076884" cy="2070101"/>
          </a:xfrm>
          <a:prstGeom prst="rect">
            <a:avLst/>
          </a:prstGeom>
        </p:spPr>
        <p:txBody>
          <a:bodyPr anchor="t" rtlCol="false" tIns="0" lIns="0" bIns="0" rIns="0">
            <a:spAutoFit/>
          </a:bodyPr>
          <a:lstStyle/>
          <a:p>
            <a:pPr algn="l">
              <a:lnSpc>
                <a:spcPts val="8000"/>
              </a:lnSpc>
            </a:pPr>
            <a:r>
              <a:rPr lang="en-US" sz="8000">
                <a:solidFill>
                  <a:srgbClr val="FFFFFF"/>
                </a:solidFill>
                <a:latin typeface="Open Sans 1 Bold"/>
              </a:rPr>
              <a:t>Cómo funcionará Cliente-Servidor</a:t>
            </a:r>
          </a:p>
        </p:txBody>
      </p:sp>
      <p:sp>
        <p:nvSpPr>
          <p:cNvPr name="AutoShape 5" id="5"/>
          <p:cNvSpPr/>
          <p:nvPr/>
        </p:nvSpPr>
        <p:spPr>
          <a:xfrm rot="0">
            <a:off x="5554153" y="9423399"/>
            <a:ext cx="7179693" cy="0"/>
          </a:xfrm>
          <a:prstGeom prst="line">
            <a:avLst/>
          </a:prstGeom>
          <a:ln cap="flat" w="19050">
            <a:solidFill>
              <a:srgbClr val="FFFFFF"/>
            </a:solidFill>
            <a:prstDash val="solid"/>
            <a:headEnd type="none" len="sm" w="sm"/>
            <a:tailEnd type="none" len="sm" w="sm"/>
          </a:ln>
        </p:spPr>
      </p:sp>
      <p:grpSp>
        <p:nvGrpSpPr>
          <p:cNvPr name="Group 6" id="6"/>
          <p:cNvGrpSpPr/>
          <p:nvPr/>
        </p:nvGrpSpPr>
        <p:grpSpPr>
          <a:xfrm rot="0">
            <a:off x="1354400" y="4108112"/>
            <a:ext cx="2954037" cy="3705804"/>
            <a:chOff x="0" y="0"/>
            <a:chExt cx="778018" cy="976014"/>
          </a:xfrm>
        </p:grpSpPr>
        <p:sp>
          <p:nvSpPr>
            <p:cNvPr name="Freeform 7" id="7"/>
            <p:cNvSpPr/>
            <p:nvPr/>
          </p:nvSpPr>
          <p:spPr>
            <a:xfrm flipH="false" flipV="false" rot="0">
              <a:off x="0" y="0"/>
              <a:ext cx="778018" cy="976014"/>
            </a:xfrm>
            <a:custGeom>
              <a:avLst/>
              <a:gdLst/>
              <a:ahLst/>
              <a:cxnLst/>
              <a:rect r="r" b="b" t="t" l="l"/>
              <a:pathLst>
                <a:path h="976014" w="778018">
                  <a:moveTo>
                    <a:pt x="131040" y="0"/>
                  </a:moveTo>
                  <a:lnTo>
                    <a:pt x="646978" y="0"/>
                  </a:lnTo>
                  <a:cubicBezTo>
                    <a:pt x="719349" y="0"/>
                    <a:pt x="778018" y="58668"/>
                    <a:pt x="778018" y="131040"/>
                  </a:cubicBezTo>
                  <a:lnTo>
                    <a:pt x="778018" y="844975"/>
                  </a:lnTo>
                  <a:cubicBezTo>
                    <a:pt x="778018" y="917346"/>
                    <a:pt x="719349" y="976014"/>
                    <a:pt x="646978" y="976014"/>
                  </a:cubicBezTo>
                  <a:lnTo>
                    <a:pt x="131040" y="976014"/>
                  </a:lnTo>
                  <a:cubicBezTo>
                    <a:pt x="58668" y="976014"/>
                    <a:pt x="0" y="917346"/>
                    <a:pt x="0" y="844975"/>
                  </a:cubicBezTo>
                  <a:lnTo>
                    <a:pt x="0" y="131040"/>
                  </a:lnTo>
                  <a:cubicBezTo>
                    <a:pt x="0" y="58668"/>
                    <a:pt x="58668" y="0"/>
                    <a:pt x="131040"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28575"/>
              <a:ext cx="778018" cy="1004589"/>
            </a:xfrm>
            <a:prstGeom prst="rect">
              <a:avLst/>
            </a:prstGeom>
          </p:spPr>
          <p:txBody>
            <a:bodyPr anchor="ctr" rtlCol="false" tIns="50800" lIns="50800" bIns="50800" rIns="50800"/>
            <a:lstStyle/>
            <a:p>
              <a:pPr algn="ctr">
                <a:lnSpc>
                  <a:spcPts val="2240"/>
                </a:lnSpc>
              </a:pPr>
            </a:p>
          </p:txBody>
        </p:sp>
      </p:grpSp>
      <p:grpSp>
        <p:nvGrpSpPr>
          <p:cNvPr name="Group 9" id="9"/>
          <p:cNvGrpSpPr/>
          <p:nvPr/>
        </p:nvGrpSpPr>
        <p:grpSpPr>
          <a:xfrm rot="0">
            <a:off x="4477321" y="4108112"/>
            <a:ext cx="2954037" cy="3705804"/>
            <a:chOff x="0" y="0"/>
            <a:chExt cx="778018" cy="976014"/>
          </a:xfrm>
        </p:grpSpPr>
        <p:sp>
          <p:nvSpPr>
            <p:cNvPr name="Freeform 10" id="10"/>
            <p:cNvSpPr/>
            <p:nvPr/>
          </p:nvSpPr>
          <p:spPr>
            <a:xfrm flipH="false" flipV="false" rot="0">
              <a:off x="0" y="0"/>
              <a:ext cx="778018" cy="976014"/>
            </a:xfrm>
            <a:custGeom>
              <a:avLst/>
              <a:gdLst/>
              <a:ahLst/>
              <a:cxnLst/>
              <a:rect r="r" b="b" t="t" l="l"/>
              <a:pathLst>
                <a:path h="976014" w="778018">
                  <a:moveTo>
                    <a:pt x="131040" y="0"/>
                  </a:moveTo>
                  <a:lnTo>
                    <a:pt x="646978" y="0"/>
                  </a:lnTo>
                  <a:cubicBezTo>
                    <a:pt x="719349" y="0"/>
                    <a:pt x="778018" y="58668"/>
                    <a:pt x="778018" y="131040"/>
                  </a:cubicBezTo>
                  <a:lnTo>
                    <a:pt x="778018" y="844975"/>
                  </a:lnTo>
                  <a:cubicBezTo>
                    <a:pt x="778018" y="917346"/>
                    <a:pt x="719349" y="976014"/>
                    <a:pt x="646978" y="976014"/>
                  </a:cubicBezTo>
                  <a:lnTo>
                    <a:pt x="131040" y="976014"/>
                  </a:lnTo>
                  <a:cubicBezTo>
                    <a:pt x="58668" y="976014"/>
                    <a:pt x="0" y="917346"/>
                    <a:pt x="0" y="844975"/>
                  </a:cubicBezTo>
                  <a:lnTo>
                    <a:pt x="0" y="131040"/>
                  </a:lnTo>
                  <a:cubicBezTo>
                    <a:pt x="0" y="58668"/>
                    <a:pt x="58668" y="0"/>
                    <a:pt x="131040" y="0"/>
                  </a:cubicBezTo>
                  <a:close/>
                </a:path>
              </a:pathLst>
            </a:custGeom>
            <a:solidFill>
              <a:srgbClr val="000000">
                <a:alpha val="0"/>
              </a:srgbClr>
            </a:solidFill>
            <a:ln w="19050" cap="rnd">
              <a:solidFill>
                <a:srgbClr val="FFFFFF"/>
              </a:solidFill>
              <a:prstDash val="solid"/>
              <a:round/>
            </a:ln>
          </p:spPr>
        </p:sp>
        <p:sp>
          <p:nvSpPr>
            <p:cNvPr name="TextBox 11" id="11"/>
            <p:cNvSpPr txBox="true"/>
            <p:nvPr/>
          </p:nvSpPr>
          <p:spPr>
            <a:xfrm>
              <a:off x="0" y="-28575"/>
              <a:ext cx="778018" cy="1004589"/>
            </a:xfrm>
            <a:prstGeom prst="rect">
              <a:avLst/>
            </a:prstGeom>
          </p:spPr>
          <p:txBody>
            <a:bodyPr anchor="ctr" rtlCol="false" tIns="50800" lIns="50800" bIns="50800" rIns="50800"/>
            <a:lstStyle/>
            <a:p>
              <a:pPr algn="ctr">
                <a:lnSpc>
                  <a:spcPts val="2240"/>
                </a:lnSpc>
              </a:pPr>
            </a:p>
          </p:txBody>
        </p:sp>
      </p:grpSp>
      <p:grpSp>
        <p:nvGrpSpPr>
          <p:cNvPr name="Group 12" id="12"/>
          <p:cNvGrpSpPr/>
          <p:nvPr/>
        </p:nvGrpSpPr>
        <p:grpSpPr>
          <a:xfrm rot="0">
            <a:off x="7600242" y="4108112"/>
            <a:ext cx="2954037" cy="3705804"/>
            <a:chOff x="0" y="0"/>
            <a:chExt cx="778018" cy="976014"/>
          </a:xfrm>
        </p:grpSpPr>
        <p:sp>
          <p:nvSpPr>
            <p:cNvPr name="Freeform 13" id="13"/>
            <p:cNvSpPr/>
            <p:nvPr/>
          </p:nvSpPr>
          <p:spPr>
            <a:xfrm flipH="false" flipV="false" rot="0">
              <a:off x="0" y="0"/>
              <a:ext cx="778018" cy="976014"/>
            </a:xfrm>
            <a:custGeom>
              <a:avLst/>
              <a:gdLst/>
              <a:ahLst/>
              <a:cxnLst/>
              <a:rect r="r" b="b" t="t" l="l"/>
              <a:pathLst>
                <a:path h="976014" w="778018">
                  <a:moveTo>
                    <a:pt x="131040" y="0"/>
                  </a:moveTo>
                  <a:lnTo>
                    <a:pt x="646978" y="0"/>
                  </a:lnTo>
                  <a:cubicBezTo>
                    <a:pt x="719349" y="0"/>
                    <a:pt x="778018" y="58668"/>
                    <a:pt x="778018" y="131040"/>
                  </a:cubicBezTo>
                  <a:lnTo>
                    <a:pt x="778018" y="844975"/>
                  </a:lnTo>
                  <a:cubicBezTo>
                    <a:pt x="778018" y="917346"/>
                    <a:pt x="719349" y="976014"/>
                    <a:pt x="646978" y="976014"/>
                  </a:cubicBezTo>
                  <a:lnTo>
                    <a:pt x="131040" y="976014"/>
                  </a:lnTo>
                  <a:cubicBezTo>
                    <a:pt x="58668" y="976014"/>
                    <a:pt x="0" y="917346"/>
                    <a:pt x="0" y="844975"/>
                  </a:cubicBezTo>
                  <a:lnTo>
                    <a:pt x="0" y="131040"/>
                  </a:lnTo>
                  <a:cubicBezTo>
                    <a:pt x="0" y="58668"/>
                    <a:pt x="58668" y="0"/>
                    <a:pt x="131040" y="0"/>
                  </a:cubicBezTo>
                  <a:close/>
                </a:path>
              </a:pathLst>
            </a:custGeom>
            <a:solidFill>
              <a:srgbClr val="000000">
                <a:alpha val="0"/>
              </a:srgbClr>
            </a:solidFill>
            <a:ln w="19050" cap="rnd">
              <a:solidFill>
                <a:srgbClr val="FFFFFF"/>
              </a:solidFill>
              <a:prstDash val="solid"/>
              <a:round/>
            </a:ln>
          </p:spPr>
        </p:sp>
        <p:sp>
          <p:nvSpPr>
            <p:cNvPr name="TextBox 14" id="14"/>
            <p:cNvSpPr txBox="true"/>
            <p:nvPr/>
          </p:nvSpPr>
          <p:spPr>
            <a:xfrm>
              <a:off x="0" y="-28575"/>
              <a:ext cx="778018" cy="1004589"/>
            </a:xfrm>
            <a:prstGeom prst="rect">
              <a:avLst/>
            </a:prstGeom>
          </p:spPr>
          <p:txBody>
            <a:bodyPr anchor="ctr" rtlCol="false" tIns="50800" lIns="50800" bIns="50800" rIns="50800"/>
            <a:lstStyle/>
            <a:p>
              <a:pPr algn="ctr">
                <a:lnSpc>
                  <a:spcPts val="2240"/>
                </a:lnSpc>
              </a:pPr>
            </a:p>
          </p:txBody>
        </p:sp>
      </p:grpSp>
      <p:grpSp>
        <p:nvGrpSpPr>
          <p:cNvPr name="Group 15" id="15"/>
          <p:cNvGrpSpPr/>
          <p:nvPr/>
        </p:nvGrpSpPr>
        <p:grpSpPr>
          <a:xfrm rot="0">
            <a:off x="10723163" y="4108112"/>
            <a:ext cx="2954037" cy="3705804"/>
            <a:chOff x="0" y="0"/>
            <a:chExt cx="778018" cy="976014"/>
          </a:xfrm>
        </p:grpSpPr>
        <p:sp>
          <p:nvSpPr>
            <p:cNvPr name="Freeform 16" id="16"/>
            <p:cNvSpPr/>
            <p:nvPr/>
          </p:nvSpPr>
          <p:spPr>
            <a:xfrm flipH="false" flipV="false" rot="0">
              <a:off x="0" y="0"/>
              <a:ext cx="778018" cy="976014"/>
            </a:xfrm>
            <a:custGeom>
              <a:avLst/>
              <a:gdLst/>
              <a:ahLst/>
              <a:cxnLst/>
              <a:rect r="r" b="b" t="t" l="l"/>
              <a:pathLst>
                <a:path h="976014" w="778018">
                  <a:moveTo>
                    <a:pt x="131040" y="0"/>
                  </a:moveTo>
                  <a:lnTo>
                    <a:pt x="646978" y="0"/>
                  </a:lnTo>
                  <a:cubicBezTo>
                    <a:pt x="719349" y="0"/>
                    <a:pt x="778018" y="58668"/>
                    <a:pt x="778018" y="131040"/>
                  </a:cubicBezTo>
                  <a:lnTo>
                    <a:pt x="778018" y="844975"/>
                  </a:lnTo>
                  <a:cubicBezTo>
                    <a:pt x="778018" y="917346"/>
                    <a:pt x="719349" y="976014"/>
                    <a:pt x="646978" y="976014"/>
                  </a:cubicBezTo>
                  <a:lnTo>
                    <a:pt x="131040" y="976014"/>
                  </a:lnTo>
                  <a:cubicBezTo>
                    <a:pt x="58668" y="976014"/>
                    <a:pt x="0" y="917346"/>
                    <a:pt x="0" y="844975"/>
                  </a:cubicBezTo>
                  <a:lnTo>
                    <a:pt x="0" y="131040"/>
                  </a:lnTo>
                  <a:cubicBezTo>
                    <a:pt x="0" y="58668"/>
                    <a:pt x="58668" y="0"/>
                    <a:pt x="131040" y="0"/>
                  </a:cubicBezTo>
                  <a:close/>
                </a:path>
              </a:pathLst>
            </a:custGeom>
            <a:solidFill>
              <a:srgbClr val="000000">
                <a:alpha val="0"/>
              </a:srgbClr>
            </a:solidFill>
            <a:ln w="19050" cap="rnd">
              <a:solidFill>
                <a:srgbClr val="FFFFFF"/>
              </a:solidFill>
              <a:prstDash val="solid"/>
              <a:round/>
            </a:ln>
          </p:spPr>
        </p:sp>
        <p:sp>
          <p:nvSpPr>
            <p:cNvPr name="TextBox 17" id="17"/>
            <p:cNvSpPr txBox="true"/>
            <p:nvPr/>
          </p:nvSpPr>
          <p:spPr>
            <a:xfrm>
              <a:off x="0" y="-28575"/>
              <a:ext cx="778018" cy="1004589"/>
            </a:xfrm>
            <a:prstGeom prst="rect">
              <a:avLst/>
            </a:prstGeom>
          </p:spPr>
          <p:txBody>
            <a:bodyPr anchor="ctr" rtlCol="false" tIns="50800" lIns="50800" bIns="50800" rIns="50800"/>
            <a:lstStyle/>
            <a:p>
              <a:pPr algn="ctr">
                <a:lnSpc>
                  <a:spcPts val="2240"/>
                </a:lnSpc>
              </a:pPr>
            </a:p>
          </p:txBody>
        </p:sp>
      </p:grpSp>
      <p:sp>
        <p:nvSpPr>
          <p:cNvPr name="TextBox 18" id="18"/>
          <p:cNvSpPr txBox="true"/>
          <p:nvPr/>
        </p:nvSpPr>
        <p:spPr>
          <a:xfrm rot="0">
            <a:off x="1591150" y="5694952"/>
            <a:ext cx="2427878" cy="769620"/>
          </a:xfrm>
          <a:prstGeom prst="rect">
            <a:avLst/>
          </a:prstGeom>
        </p:spPr>
        <p:txBody>
          <a:bodyPr anchor="t" rtlCol="false" tIns="0" lIns="0" bIns="0" rIns="0">
            <a:spAutoFit/>
          </a:bodyPr>
          <a:lstStyle/>
          <a:p>
            <a:pPr algn="l">
              <a:lnSpc>
                <a:spcPts val="3119"/>
              </a:lnSpc>
            </a:pPr>
            <a:r>
              <a:rPr lang="en-US" sz="2399">
                <a:solidFill>
                  <a:srgbClr val="FFFFFF"/>
                </a:solidFill>
                <a:latin typeface="Open Sans 1 Bold"/>
              </a:rPr>
              <a:t>Interfaz del cliente</a:t>
            </a:r>
          </a:p>
        </p:txBody>
      </p:sp>
      <p:sp>
        <p:nvSpPr>
          <p:cNvPr name="TextBox 19" id="19"/>
          <p:cNvSpPr txBox="true"/>
          <p:nvPr/>
        </p:nvSpPr>
        <p:spPr>
          <a:xfrm rot="0">
            <a:off x="7781837" y="5694952"/>
            <a:ext cx="2543751" cy="769620"/>
          </a:xfrm>
          <a:prstGeom prst="rect">
            <a:avLst/>
          </a:prstGeom>
        </p:spPr>
        <p:txBody>
          <a:bodyPr anchor="t" rtlCol="false" tIns="0" lIns="0" bIns="0" rIns="0">
            <a:spAutoFit/>
          </a:bodyPr>
          <a:lstStyle/>
          <a:p>
            <a:pPr algn="l">
              <a:lnSpc>
                <a:spcPts val="3119"/>
              </a:lnSpc>
            </a:pPr>
            <a:r>
              <a:rPr lang="en-US" sz="2399">
                <a:solidFill>
                  <a:srgbClr val="FFFFFF"/>
                </a:solidFill>
                <a:latin typeface="Open Sans 1 Bold"/>
              </a:rPr>
              <a:t>Comunicación Cliente-Servidor</a:t>
            </a:r>
          </a:p>
        </p:txBody>
      </p:sp>
      <p:sp>
        <p:nvSpPr>
          <p:cNvPr name="TextBox 20" id="20"/>
          <p:cNvSpPr txBox="true"/>
          <p:nvPr/>
        </p:nvSpPr>
        <p:spPr>
          <a:xfrm rot="0">
            <a:off x="4757277" y="5694952"/>
            <a:ext cx="2289382" cy="769620"/>
          </a:xfrm>
          <a:prstGeom prst="rect">
            <a:avLst/>
          </a:prstGeom>
        </p:spPr>
        <p:txBody>
          <a:bodyPr anchor="t" rtlCol="false" tIns="0" lIns="0" bIns="0" rIns="0">
            <a:spAutoFit/>
          </a:bodyPr>
          <a:lstStyle/>
          <a:p>
            <a:pPr algn="l">
              <a:lnSpc>
                <a:spcPts val="3119"/>
              </a:lnSpc>
            </a:pPr>
            <a:r>
              <a:rPr lang="en-US" sz="2399">
                <a:solidFill>
                  <a:srgbClr val="FFFFFF"/>
                </a:solidFill>
                <a:latin typeface="Open Sans 1 Bold"/>
              </a:rPr>
              <a:t>Procesamiento en el servidor</a:t>
            </a:r>
          </a:p>
        </p:txBody>
      </p:sp>
      <p:sp>
        <p:nvSpPr>
          <p:cNvPr name="TextBox 21" id="21"/>
          <p:cNvSpPr txBox="true"/>
          <p:nvPr/>
        </p:nvSpPr>
        <p:spPr>
          <a:xfrm rot="0">
            <a:off x="11032002" y="5694952"/>
            <a:ext cx="2346910" cy="769620"/>
          </a:xfrm>
          <a:prstGeom prst="rect">
            <a:avLst/>
          </a:prstGeom>
        </p:spPr>
        <p:txBody>
          <a:bodyPr anchor="t" rtlCol="false" tIns="0" lIns="0" bIns="0" rIns="0">
            <a:spAutoFit/>
          </a:bodyPr>
          <a:lstStyle/>
          <a:p>
            <a:pPr algn="l">
              <a:lnSpc>
                <a:spcPts val="3119"/>
              </a:lnSpc>
            </a:pPr>
            <a:r>
              <a:rPr lang="en-US" sz="2399">
                <a:solidFill>
                  <a:srgbClr val="FFFFFF"/>
                </a:solidFill>
                <a:latin typeface="Open Sans 1 Bold"/>
              </a:rPr>
              <a:t>Agregación y respuesta</a:t>
            </a:r>
          </a:p>
        </p:txBody>
      </p:sp>
      <p:grpSp>
        <p:nvGrpSpPr>
          <p:cNvPr name="Group 22" id="22"/>
          <p:cNvGrpSpPr/>
          <p:nvPr/>
        </p:nvGrpSpPr>
        <p:grpSpPr>
          <a:xfrm rot="0">
            <a:off x="1704965" y="4429873"/>
            <a:ext cx="748824" cy="7488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TextBox 25" id="25"/>
          <p:cNvSpPr txBox="true"/>
          <p:nvPr/>
        </p:nvSpPr>
        <p:spPr>
          <a:xfrm rot="0">
            <a:off x="1704965" y="4618230"/>
            <a:ext cx="748824" cy="353060"/>
          </a:xfrm>
          <a:prstGeom prst="rect">
            <a:avLst/>
          </a:prstGeom>
        </p:spPr>
        <p:txBody>
          <a:bodyPr anchor="t" rtlCol="false" tIns="0" lIns="0" bIns="0" rIns="0">
            <a:spAutoFit/>
          </a:bodyPr>
          <a:lstStyle/>
          <a:p>
            <a:pPr algn="ctr">
              <a:lnSpc>
                <a:spcPts val="2859"/>
              </a:lnSpc>
            </a:pPr>
            <a:r>
              <a:rPr lang="en-US" sz="2199">
                <a:solidFill>
                  <a:srgbClr val="FFFFFF"/>
                </a:solidFill>
                <a:latin typeface="Open Sans 1 Bold"/>
              </a:rPr>
              <a:t>01</a:t>
            </a:r>
          </a:p>
        </p:txBody>
      </p:sp>
      <p:grpSp>
        <p:nvGrpSpPr>
          <p:cNvPr name="Group 26" id="26"/>
          <p:cNvGrpSpPr/>
          <p:nvPr/>
        </p:nvGrpSpPr>
        <p:grpSpPr>
          <a:xfrm rot="0">
            <a:off x="4769586" y="4429873"/>
            <a:ext cx="748824" cy="748824"/>
            <a:chOff x="0" y="0"/>
            <a:chExt cx="998432" cy="998432"/>
          </a:xfrm>
        </p:grpSpPr>
        <p:grpSp>
          <p:nvGrpSpPr>
            <p:cNvPr name="Group 27" id="27"/>
            <p:cNvGrpSpPr/>
            <p:nvPr/>
          </p:nvGrpSpPr>
          <p:grpSpPr>
            <a:xfrm rot="0">
              <a:off x="0" y="0"/>
              <a:ext cx="998432" cy="99843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29" id="29"/>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TextBox 30" id="30"/>
            <p:cNvSpPr txBox="true"/>
            <p:nvPr/>
          </p:nvSpPr>
          <p:spPr>
            <a:xfrm rot="0">
              <a:off x="0" y="257493"/>
              <a:ext cx="998432" cy="464397"/>
            </a:xfrm>
            <a:prstGeom prst="rect">
              <a:avLst/>
            </a:prstGeom>
          </p:spPr>
          <p:txBody>
            <a:bodyPr anchor="t" rtlCol="false" tIns="0" lIns="0" bIns="0" rIns="0">
              <a:spAutoFit/>
            </a:bodyPr>
            <a:lstStyle/>
            <a:p>
              <a:pPr algn="ctr">
                <a:lnSpc>
                  <a:spcPts val="2859"/>
                </a:lnSpc>
              </a:pPr>
              <a:r>
                <a:rPr lang="en-US" sz="2199">
                  <a:solidFill>
                    <a:srgbClr val="FFFFFF"/>
                  </a:solidFill>
                  <a:latin typeface="Open Sans 1 Bold"/>
                </a:rPr>
                <a:t>02</a:t>
              </a:r>
            </a:p>
          </p:txBody>
        </p:sp>
      </p:grpSp>
      <p:grpSp>
        <p:nvGrpSpPr>
          <p:cNvPr name="Group 31" id="31"/>
          <p:cNvGrpSpPr/>
          <p:nvPr/>
        </p:nvGrpSpPr>
        <p:grpSpPr>
          <a:xfrm rot="0">
            <a:off x="7834208" y="4429873"/>
            <a:ext cx="748824" cy="748824"/>
            <a:chOff x="0" y="0"/>
            <a:chExt cx="998432" cy="998432"/>
          </a:xfrm>
        </p:grpSpPr>
        <p:grpSp>
          <p:nvGrpSpPr>
            <p:cNvPr name="Group 32" id="32"/>
            <p:cNvGrpSpPr/>
            <p:nvPr/>
          </p:nvGrpSpPr>
          <p:grpSpPr>
            <a:xfrm rot="0">
              <a:off x="0" y="0"/>
              <a:ext cx="998432" cy="998432"/>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34" id="34"/>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TextBox 35" id="35"/>
            <p:cNvSpPr txBox="true"/>
            <p:nvPr/>
          </p:nvSpPr>
          <p:spPr>
            <a:xfrm rot="0">
              <a:off x="0" y="257493"/>
              <a:ext cx="998432" cy="464397"/>
            </a:xfrm>
            <a:prstGeom prst="rect">
              <a:avLst/>
            </a:prstGeom>
          </p:spPr>
          <p:txBody>
            <a:bodyPr anchor="t" rtlCol="false" tIns="0" lIns="0" bIns="0" rIns="0">
              <a:spAutoFit/>
            </a:bodyPr>
            <a:lstStyle/>
            <a:p>
              <a:pPr algn="ctr">
                <a:lnSpc>
                  <a:spcPts val="2859"/>
                </a:lnSpc>
              </a:pPr>
              <a:r>
                <a:rPr lang="en-US" sz="2199">
                  <a:solidFill>
                    <a:srgbClr val="FFFFFF"/>
                  </a:solidFill>
                  <a:latin typeface="Open Sans 1 Bold"/>
                </a:rPr>
                <a:t>03</a:t>
              </a:r>
            </a:p>
          </p:txBody>
        </p:sp>
      </p:grpSp>
      <p:grpSp>
        <p:nvGrpSpPr>
          <p:cNvPr name="Group 36" id="36"/>
          <p:cNvGrpSpPr/>
          <p:nvPr/>
        </p:nvGrpSpPr>
        <p:grpSpPr>
          <a:xfrm rot="0">
            <a:off x="13848650" y="4133770"/>
            <a:ext cx="2954037" cy="3705804"/>
            <a:chOff x="0" y="0"/>
            <a:chExt cx="778018" cy="976014"/>
          </a:xfrm>
        </p:grpSpPr>
        <p:sp>
          <p:nvSpPr>
            <p:cNvPr name="Freeform 37" id="37"/>
            <p:cNvSpPr/>
            <p:nvPr/>
          </p:nvSpPr>
          <p:spPr>
            <a:xfrm flipH="false" flipV="false" rot="0">
              <a:off x="0" y="0"/>
              <a:ext cx="778018" cy="976014"/>
            </a:xfrm>
            <a:custGeom>
              <a:avLst/>
              <a:gdLst/>
              <a:ahLst/>
              <a:cxnLst/>
              <a:rect r="r" b="b" t="t" l="l"/>
              <a:pathLst>
                <a:path h="976014" w="778018">
                  <a:moveTo>
                    <a:pt x="131040" y="0"/>
                  </a:moveTo>
                  <a:lnTo>
                    <a:pt x="646978" y="0"/>
                  </a:lnTo>
                  <a:cubicBezTo>
                    <a:pt x="719349" y="0"/>
                    <a:pt x="778018" y="58668"/>
                    <a:pt x="778018" y="131040"/>
                  </a:cubicBezTo>
                  <a:lnTo>
                    <a:pt x="778018" y="844975"/>
                  </a:lnTo>
                  <a:cubicBezTo>
                    <a:pt x="778018" y="917346"/>
                    <a:pt x="719349" y="976014"/>
                    <a:pt x="646978" y="976014"/>
                  </a:cubicBezTo>
                  <a:lnTo>
                    <a:pt x="131040" y="976014"/>
                  </a:lnTo>
                  <a:cubicBezTo>
                    <a:pt x="58668" y="976014"/>
                    <a:pt x="0" y="917346"/>
                    <a:pt x="0" y="844975"/>
                  </a:cubicBezTo>
                  <a:lnTo>
                    <a:pt x="0" y="131040"/>
                  </a:lnTo>
                  <a:cubicBezTo>
                    <a:pt x="0" y="58668"/>
                    <a:pt x="58668" y="0"/>
                    <a:pt x="131040" y="0"/>
                  </a:cubicBezTo>
                  <a:close/>
                </a:path>
              </a:pathLst>
            </a:custGeom>
            <a:solidFill>
              <a:srgbClr val="000000">
                <a:alpha val="0"/>
              </a:srgbClr>
            </a:solidFill>
            <a:ln w="19050" cap="rnd">
              <a:solidFill>
                <a:srgbClr val="FFFFFF"/>
              </a:solidFill>
              <a:prstDash val="solid"/>
              <a:round/>
            </a:ln>
          </p:spPr>
        </p:sp>
        <p:sp>
          <p:nvSpPr>
            <p:cNvPr name="TextBox 38" id="38"/>
            <p:cNvSpPr txBox="true"/>
            <p:nvPr/>
          </p:nvSpPr>
          <p:spPr>
            <a:xfrm>
              <a:off x="0" y="-28575"/>
              <a:ext cx="778018" cy="1004589"/>
            </a:xfrm>
            <a:prstGeom prst="rect">
              <a:avLst/>
            </a:prstGeom>
          </p:spPr>
          <p:txBody>
            <a:bodyPr anchor="ctr" rtlCol="false" tIns="50800" lIns="50800" bIns="50800" rIns="50800"/>
            <a:lstStyle/>
            <a:p>
              <a:pPr algn="ctr">
                <a:lnSpc>
                  <a:spcPts val="2240"/>
                </a:lnSpc>
              </a:pPr>
            </a:p>
          </p:txBody>
        </p:sp>
      </p:grpSp>
      <p:sp>
        <p:nvSpPr>
          <p:cNvPr name="Freeform 39" id="39"/>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0" id="40"/>
          <p:cNvGrpSpPr/>
          <p:nvPr/>
        </p:nvGrpSpPr>
        <p:grpSpPr>
          <a:xfrm rot="0">
            <a:off x="10841429" y="4396572"/>
            <a:ext cx="748824" cy="748824"/>
            <a:chOff x="0" y="0"/>
            <a:chExt cx="998432" cy="998432"/>
          </a:xfrm>
        </p:grpSpPr>
        <p:grpSp>
          <p:nvGrpSpPr>
            <p:cNvPr name="Group 41" id="41"/>
            <p:cNvGrpSpPr/>
            <p:nvPr/>
          </p:nvGrpSpPr>
          <p:grpSpPr>
            <a:xfrm rot="0">
              <a:off x="0" y="0"/>
              <a:ext cx="998432" cy="998432"/>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43" id="43"/>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TextBox 44" id="44"/>
            <p:cNvSpPr txBox="true"/>
            <p:nvPr/>
          </p:nvSpPr>
          <p:spPr>
            <a:xfrm rot="0">
              <a:off x="0" y="257493"/>
              <a:ext cx="998432" cy="464397"/>
            </a:xfrm>
            <a:prstGeom prst="rect">
              <a:avLst/>
            </a:prstGeom>
          </p:spPr>
          <p:txBody>
            <a:bodyPr anchor="t" rtlCol="false" tIns="0" lIns="0" bIns="0" rIns="0">
              <a:spAutoFit/>
            </a:bodyPr>
            <a:lstStyle/>
            <a:p>
              <a:pPr algn="ctr">
                <a:lnSpc>
                  <a:spcPts val="2859"/>
                </a:lnSpc>
              </a:pPr>
              <a:r>
                <a:rPr lang="en-US" sz="2199">
                  <a:solidFill>
                    <a:srgbClr val="FFFFFF"/>
                  </a:solidFill>
                  <a:latin typeface="Open Sans 1 Bold"/>
                </a:rPr>
                <a:t>04</a:t>
              </a:r>
            </a:p>
          </p:txBody>
        </p:sp>
      </p:grpSp>
      <p:grpSp>
        <p:nvGrpSpPr>
          <p:cNvPr name="Group 45" id="45"/>
          <p:cNvGrpSpPr/>
          <p:nvPr/>
        </p:nvGrpSpPr>
        <p:grpSpPr>
          <a:xfrm rot="0">
            <a:off x="13962950" y="4396572"/>
            <a:ext cx="748824" cy="748824"/>
            <a:chOff x="0" y="0"/>
            <a:chExt cx="998432" cy="998432"/>
          </a:xfrm>
        </p:grpSpPr>
        <p:grpSp>
          <p:nvGrpSpPr>
            <p:cNvPr name="Group 46" id="46"/>
            <p:cNvGrpSpPr/>
            <p:nvPr/>
          </p:nvGrpSpPr>
          <p:grpSpPr>
            <a:xfrm rot="0">
              <a:off x="0" y="0"/>
              <a:ext cx="998432" cy="99843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48" id="48"/>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TextBox 49" id="49"/>
            <p:cNvSpPr txBox="true"/>
            <p:nvPr/>
          </p:nvSpPr>
          <p:spPr>
            <a:xfrm rot="0">
              <a:off x="0" y="257493"/>
              <a:ext cx="998432" cy="464397"/>
            </a:xfrm>
            <a:prstGeom prst="rect">
              <a:avLst/>
            </a:prstGeom>
          </p:spPr>
          <p:txBody>
            <a:bodyPr anchor="t" rtlCol="false" tIns="0" lIns="0" bIns="0" rIns="0">
              <a:spAutoFit/>
            </a:bodyPr>
            <a:lstStyle/>
            <a:p>
              <a:pPr algn="ctr">
                <a:lnSpc>
                  <a:spcPts val="2859"/>
                </a:lnSpc>
              </a:pPr>
              <a:r>
                <a:rPr lang="en-US" sz="2199">
                  <a:solidFill>
                    <a:srgbClr val="FFFFFF"/>
                  </a:solidFill>
                  <a:latin typeface="Open Sans 1 Bold"/>
                </a:rPr>
                <a:t>05</a:t>
              </a:r>
            </a:p>
          </p:txBody>
        </p:sp>
      </p:grpSp>
      <p:sp>
        <p:nvSpPr>
          <p:cNvPr name="TextBox 50" id="50"/>
          <p:cNvSpPr txBox="true"/>
          <p:nvPr/>
        </p:nvSpPr>
        <p:spPr>
          <a:xfrm rot="0">
            <a:off x="14216460" y="5662767"/>
            <a:ext cx="2346910" cy="769620"/>
          </a:xfrm>
          <a:prstGeom prst="rect">
            <a:avLst/>
          </a:prstGeom>
        </p:spPr>
        <p:txBody>
          <a:bodyPr anchor="t" rtlCol="false" tIns="0" lIns="0" bIns="0" rIns="0">
            <a:spAutoFit/>
          </a:bodyPr>
          <a:lstStyle/>
          <a:p>
            <a:pPr algn="l">
              <a:lnSpc>
                <a:spcPts val="3119"/>
              </a:lnSpc>
            </a:pPr>
            <a:r>
              <a:rPr lang="en-US" sz="2399">
                <a:solidFill>
                  <a:srgbClr val="FFFFFF"/>
                </a:solidFill>
                <a:latin typeface="Open Sans 1 Bold"/>
              </a:rPr>
              <a:t>Adaptabilidad y monitoreo: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079574" y="-4233670"/>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5783383" y="3668034"/>
            <a:ext cx="14578232" cy="11510729"/>
          </a:xfrm>
          <a:custGeom>
            <a:avLst/>
            <a:gdLst/>
            <a:ahLst/>
            <a:cxnLst/>
            <a:rect r="r" b="b" t="t" l="l"/>
            <a:pathLst>
              <a:path h="11510729" w="14578232">
                <a:moveTo>
                  <a:pt x="0" y="0"/>
                </a:moveTo>
                <a:lnTo>
                  <a:pt x="14578232" y="0"/>
                </a:lnTo>
                <a:lnTo>
                  <a:pt x="14578232" y="11510730"/>
                </a:lnTo>
                <a:lnTo>
                  <a:pt x="0" y="11510730"/>
                </a:lnTo>
                <a:lnTo>
                  <a:pt x="0" y="0"/>
                </a:lnTo>
                <a:close/>
              </a:path>
            </a:pathLst>
          </a:custGeom>
          <a:blipFill>
            <a:blip r:embed="rId3"/>
            <a:stretch>
              <a:fillRect l="0" t="0" r="0" b="0"/>
            </a:stretch>
          </a:blipFill>
        </p:spPr>
      </p:sp>
      <p:sp>
        <p:nvSpPr>
          <p:cNvPr name="AutoShape 4" id="4"/>
          <p:cNvSpPr/>
          <p:nvPr/>
        </p:nvSpPr>
        <p:spPr>
          <a:xfrm rot="0">
            <a:off x="5554153" y="9423399"/>
            <a:ext cx="7179693" cy="0"/>
          </a:xfrm>
          <a:prstGeom prst="line">
            <a:avLst/>
          </a:prstGeom>
          <a:ln cap="flat" w="19050">
            <a:solidFill>
              <a:srgbClr val="635FED"/>
            </a:solidFill>
            <a:prstDash val="solid"/>
            <a:headEnd type="none" len="sm" w="sm"/>
            <a:tailEnd type="none" len="sm" w="sm"/>
          </a:ln>
        </p:spPr>
      </p:sp>
      <p:sp>
        <p:nvSpPr>
          <p:cNvPr name="TextBox 5" id="5"/>
          <p:cNvSpPr txBox="true"/>
          <p:nvPr/>
        </p:nvSpPr>
        <p:spPr>
          <a:xfrm rot="0">
            <a:off x="1246164" y="992984"/>
            <a:ext cx="10689976" cy="1009654"/>
          </a:xfrm>
          <a:prstGeom prst="rect">
            <a:avLst/>
          </a:prstGeom>
        </p:spPr>
        <p:txBody>
          <a:bodyPr anchor="t" rtlCol="false" tIns="0" lIns="0" bIns="0" rIns="0">
            <a:spAutoFit/>
          </a:bodyPr>
          <a:lstStyle/>
          <a:p>
            <a:pPr algn="l">
              <a:lnSpc>
                <a:spcPts val="7500"/>
              </a:lnSpc>
            </a:pPr>
            <a:r>
              <a:rPr lang="en-US" sz="7500">
                <a:solidFill>
                  <a:srgbClr val="000000"/>
                </a:solidFill>
                <a:latin typeface="Open Sans 1 Bold"/>
              </a:rPr>
              <a:t>1. Interfaz del cliente</a:t>
            </a:r>
          </a:p>
        </p:txBody>
      </p:sp>
      <p:sp>
        <p:nvSpPr>
          <p:cNvPr name="TextBox 6" id="6"/>
          <p:cNvSpPr txBox="true"/>
          <p:nvPr/>
        </p:nvSpPr>
        <p:spPr>
          <a:xfrm rot="0">
            <a:off x="1505739" y="3804103"/>
            <a:ext cx="7241603" cy="742315"/>
          </a:xfrm>
          <a:prstGeom prst="rect">
            <a:avLst/>
          </a:prstGeom>
        </p:spPr>
        <p:txBody>
          <a:bodyPr anchor="t" rtlCol="false" tIns="0" lIns="0" bIns="0" rIns="0">
            <a:spAutoFit/>
          </a:bodyPr>
          <a:lstStyle/>
          <a:p>
            <a:pPr algn="l">
              <a:lnSpc>
                <a:spcPts val="5599"/>
              </a:lnSpc>
            </a:pPr>
            <a:r>
              <a:rPr lang="en-US" sz="5599">
                <a:solidFill>
                  <a:srgbClr val="635FED"/>
                </a:solidFill>
                <a:latin typeface="Open Sans 1 Bold"/>
              </a:rPr>
              <a:t>a.</a:t>
            </a:r>
          </a:p>
        </p:txBody>
      </p:sp>
      <p:sp>
        <p:nvSpPr>
          <p:cNvPr name="TextBox 7" id="7"/>
          <p:cNvSpPr txBox="true"/>
          <p:nvPr/>
        </p:nvSpPr>
        <p:spPr>
          <a:xfrm rot="0">
            <a:off x="1505739" y="5471262"/>
            <a:ext cx="7241603" cy="742315"/>
          </a:xfrm>
          <a:prstGeom prst="rect">
            <a:avLst/>
          </a:prstGeom>
        </p:spPr>
        <p:txBody>
          <a:bodyPr anchor="t" rtlCol="false" tIns="0" lIns="0" bIns="0" rIns="0">
            <a:spAutoFit/>
          </a:bodyPr>
          <a:lstStyle/>
          <a:p>
            <a:pPr algn="l">
              <a:lnSpc>
                <a:spcPts val="5599"/>
              </a:lnSpc>
            </a:pPr>
            <a:r>
              <a:rPr lang="en-US" sz="5599">
                <a:solidFill>
                  <a:srgbClr val="635FED"/>
                </a:solidFill>
                <a:latin typeface="Open Sans 1 Bold"/>
              </a:rPr>
              <a:t>b.</a:t>
            </a:r>
          </a:p>
        </p:txBody>
      </p:sp>
      <p:sp>
        <p:nvSpPr>
          <p:cNvPr name="AutoShape 8" id="8"/>
          <p:cNvSpPr/>
          <p:nvPr/>
        </p:nvSpPr>
        <p:spPr>
          <a:xfrm>
            <a:off x="1505739" y="5111711"/>
            <a:ext cx="15296953" cy="9525"/>
          </a:xfrm>
          <a:prstGeom prst="line">
            <a:avLst/>
          </a:prstGeom>
          <a:ln cap="flat" w="19050">
            <a:solidFill>
              <a:srgbClr val="A6A6A6"/>
            </a:solidFill>
            <a:prstDash val="solid"/>
            <a:headEnd type="none" len="sm" w="sm"/>
            <a:tailEnd type="none" len="sm" w="sm"/>
          </a:ln>
        </p:spPr>
      </p:sp>
      <p:sp>
        <p:nvSpPr>
          <p:cNvPr name="TextBox 9" id="9"/>
          <p:cNvSpPr txBox="true"/>
          <p:nvPr/>
        </p:nvSpPr>
        <p:spPr>
          <a:xfrm rot="0">
            <a:off x="3134833" y="3845558"/>
            <a:ext cx="10394325" cy="9074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a:rPr>
              <a:t>Los clientes serán responsables de recoger las entradas del usuario, como la función a integrar y los límites de integración</a:t>
            </a:r>
          </a:p>
        </p:txBody>
      </p:sp>
      <p:sp>
        <p:nvSpPr>
          <p:cNvPr name="TextBox 10" id="10"/>
          <p:cNvSpPr txBox="true"/>
          <p:nvPr/>
        </p:nvSpPr>
        <p:spPr>
          <a:xfrm rot="0">
            <a:off x="3134833" y="5388149"/>
            <a:ext cx="10006867" cy="27362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a:rPr>
              <a:t>Los clientes enviarán estas solicitudes al servidor para el procesamiento. </a:t>
            </a:r>
          </a:p>
          <a:p>
            <a:pPr algn="l">
              <a:lnSpc>
                <a:spcPts val="3639"/>
              </a:lnSpc>
            </a:pPr>
          </a:p>
          <a:p>
            <a:pPr algn="l">
              <a:lnSpc>
                <a:spcPts val="3639"/>
              </a:lnSpc>
            </a:pPr>
            <a:r>
              <a:rPr lang="en-US" sz="2799">
                <a:solidFill>
                  <a:srgbClr val="000000"/>
                </a:solidFill>
                <a:latin typeface="Open Sans 1"/>
              </a:rPr>
              <a:t>La interfaz del cliente puede ser una aplicación web, una aplicación de escritorio o incluso una aplicación móvil, dependiendo de los requisitos del proyecto</a:t>
            </a:r>
          </a:p>
        </p:txBody>
      </p:sp>
      <p:sp>
        <p:nvSpPr>
          <p:cNvPr name="Freeform 11" id="11"/>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079574" y="-4233670"/>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5783383" y="3668034"/>
            <a:ext cx="14578232" cy="11510729"/>
          </a:xfrm>
          <a:custGeom>
            <a:avLst/>
            <a:gdLst/>
            <a:ahLst/>
            <a:cxnLst/>
            <a:rect r="r" b="b" t="t" l="l"/>
            <a:pathLst>
              <a:path h="11510729" w="14578232">
                <a:moveTo>
                  <a:pt x="0" y="0"/>
                </a:moveTo>
                <a:lnTo>
                  <a:pt x="14578232" y="0"/>
                </a:lnTo>
                <a:lnTo>
                  <a:pt x="14578232" y="11510730"/>
                </a:lnTo>
                <a:lnTo>
                  <a:pt x="0" y="11510730"/>
                </a:lnTo>
                <a:lnTo>
                  <a:pt x="0" y="0"/>
                </a:lnTo>
                <a:close/>
              </a:path>
            </a:pathLst>
          </a:custGeom>
          <a:blipFill>
            <a:blip r:embed="rId3"/>
            <a:stretch>
              <a:fillRect l="0" t="0" r="0" b="0"/>
            </a:stretch>
          </a:blipFill>
        </p:spPr>
      </p:sp>
      <p:sp>
        <p:nvSpPr>
          <p:cNvPr name="AutoShape 4" id="4"/>
          <p:cNvSpPr/>
          <p:nvPr/>
        </p:nvSpPr>
        <p:spPr>
          <a:xfrm rot="0">
            <a:off x="5554153" y="9423399"/>
            <a:ext cx="7179693" cy="0"/>
          </a:xfrm>
          <a:prstGeom prst="line">
            <a:avLst/>
          </a:prstGeom>
          <a:ln cap="flat" w="19050">
            <a:solidFill>
              <a:srgbClr val="635FED"/>
            </a:solidFill>
            <a:prstDash val="solid"/>
            <a:headEnd type="none" len="sm" w="sm"/>
            <a:tailEnd type="none" len="sm" w="sm"/>
          </a:ln>
        </p:spPr>
      </p:sp>
      <p:sp>
        <p:nvSpPr>
          <p:cNvPr name="TextBox 5" id="5"/>
          <p:cNvSpPr txBox="true"/>
          <p:nvPr/>
        </p:nvSpPr>
        <p:spPr>
          <a:xfrm rot="0">
            <a:off x="1246164" y="992984"/>
            <a:ext cx="10689976" cy="1962154"/>
          </a:xfrm>
          <a:prstGeom prst="rect">
            <a:avLst/>
          </a:prstGeom>
        </p:spPr>
        <p:txBody>
          <a:bodyPr anchor="t" rtlCol="false" tIns="0" lIns="0" bIns="0" rIns="0">
            <a:spAutoFit/>
          </a:bodyPr>
          <a:lstStyle/>
          <a:p>
            <a:pPr algn="l">
              <a:lnSpc>
                <a:spcPts val="7500"/>
              </a:lnSpc>
            </a:pPr>
            <a:r>
              <a:rPr lang="en-US" sz="7500">
                <a:solidFill>
                  <a:srgbClr val="000000"/>
                </a:solidFill>
                <a:latin typeface="Open Sans 1 Bold"/>
              </a:rPr>
              <a:t>2. Procesamiento en el servido</a:t>
            </a:r>
          </a:p>
        </p:txBody>
      </p:sp>
      <p:sp>
        <p:nvSpPr>
          <p:cNvPr name="TextBox 6" id="6"/>
          <p:cNvSpPr txBox="true"/>
          <p:nvPr/>
        </p:nvSpPr>
        <p:spPr>
          <a:xfrm rot="0">
            <a:off x="1505739" y="3804103"/>
            <a:ext cx="7241603" cy="742315"/>
          </a:xfrm>
          <a:prstGeom prst="rect">
            <a:avLst/>
          </a:prstGeom>
        </p:spPr>
        <p:txBody>
          <a:bodyPr anchor="t" rtlCol="false" tIns="0" lIns="0" bIns="0" rIns="0">
            <a:spAutoFit/>
          </a:bodyPr>
          <a:lstStyle/>
          <a:p>
            <a:pPr algn="l">
              <a:lnSpc>
                <a:spcPts val="5599"/>
              </a:lnSpc>
            </a:pPr>
            <a:r>
              <a:rPr lang="en-US" sz="5599">
                <a:solidFill>
                  <a:srgbClr val="635FED"/>
                </a:solidFill>
                <a:latin typeface="Open Sans 1 Bold"/>
              </a:rPr>
              <a:t>a.</a:t>
            </a:r>
          </a:p>
        </p:txBody>
      </p:sp>
      <p:sp>
        <p:nvSpPr>
          <p:cNvPr name="TextBox 7" id="7"/>
          <p:cNvSpPr txBox="true"/>
          <p:nvPr/>
        </p:nvSpPr>
        <p:spPr>
          <a:xfrm rot="0">
            <a:off x="1505733" y="6324598"/>
            <a:ext cx="7241603" cy="742315"/>
          </a:xfrm>
          <a:prstGeom prst="rect">
            <a:avLst/>
          </a:prstGeom>
        </p:spPr>
        <p:txBody>
          <a:bodyPr anchor="t" rtlCol="false" tIns="0" lIns="0" bIns="0" rIns="0">
            <a:spAutoFit/>
          </a:bodyPr>
          <a:lstStyle/>
          <a:p>
            <a:pPr algn="l">
              <a:lnSpc>
                <a:spcPts val="5599"/>
              </a:lnSpc>
            </a:pPr>
            <a:r>
              <a:rPr lang="en-US" sz="5599">
                <a:solidFill>
                  <a:srgbClr val="635FED"/>
                </a:solidFill>
                <a:latin typeface="Open Sans 1 Bold"/>
              </a:rPr>
              <a:t>b.</a:t>
            </a:r>
          </a:p>
        </p:txBody>
      </p:sp>
      <p:sp>
        <p:nvSpPr>
          <p:cNvPr name="AutoShape 8" id="8"/>
          <p:cNvSpPr/>
          <p:nvPr/>
        </p:nvSpPr>
        <p:spPr>
          <a:xfrm>
            <a:off x="1495523" y="5964118"/>
            <a:ext cx="15296953" cy="9525"/>
          </a:xfrm>
          <a:prstGeom prst="line">
            <a:avLst/>
          </a:prstGeom>
          <a:ln cap="flat" w="19050">
            <a:solidFill>
              <a:srgbClr val="A6A6A6"/>
            </a:solidFill>
            <a:prstDash val="solid"/>
            <a:headEnd type="none" len="sm" w="sm"/>
            <a:tailEnd type="none" len="sm" w="sm"/>
          </a:ln>
        </p:spPr>
      </p:sp>
      <p:sp>
        <p:nvSpPr>
          <p:cNvPr name="TextBox 9" id="9"/>
          <p:cNvSpPr txBox="true"/>
          <p:nvPr/>
        </p:nvSpPr>
        <p:spPr>
          <a:xfrm rot="0">
            <a:off x="3134833" y="3845558"/>
            <a:ext cx="12416379" cy="18218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a:rPr>
              <a:t>El servidor recibirá las solicitudes de los clientes y las procesará utilizando el método de Integración. Esto incluye la generación de números aleatorios, la evaluación de la función en esos puntos aleatorios y la estimación de la integral</a:t>
            </a:r>
          </a:p>
        </p:txBody>
      </p:sp>
      <p:sp>
        <p:nvSpPr>
          <p:cNvPr name="TextBox 10" id="10"/>
          <p:cNvSpPr txBox="true"/>
          <p:nvPr/>
        </p:nvSpPr>
        <p:spPr>
          <a:xfrm rot="0">
            <a:off x="3134833" y="6614793"/>
            <a:ext cx="10006867" cy="18218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a:rPr>
              <a:t>El servidor puede estar compuesto por múltiples nodos de computación que trabajan en paralelo para realizar el cálculo, utilizando la arquitectura MIMD y NORMA para maximizar la eficiencia</a:t>
            </a:r>
          </a:p>
        </p:txBody>
      </p:sp>
      <p:sp>
        <p:nvSpPr>
          <p:cNvPr name="Freeform 11" id="11"/>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079574" y="-4233670"/>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5783383" y="3668034"/>
            <a:ext cx="14578232" cy="11510729"/>
          </a:xfrm>
          <a:custGeom>
            <a:avLst/>
            <a:gdLst/>
            <a:ahLst/>
            <a:cxnLst/>
            <a:rect r="r" b="b" t="t" l="l"/>
            <a:pathLst>
              <a:path h="11510729" w="14578232">
                <a:moveTo>
                  <a:pt x="0" y="0"/>
                </a:moveTo>
                <a:lnTo>
                  <a:pt x="14578232" y="0"/>
                </a:lnTo>
                <a:lnTo>
                  <a:pt x="14578232" y="11510730"/>
                </a:lnTo>
                <a:lnTo>
                  <a:pt x="0" y="11510730"/>
                </a:lnTo>
                <a:lnTo>
                  <a:pt x="0" y="0"/>
                </a:lnTo>
                <a:close/>
              </a:path>
            </a:pathLst>
          </a:custGeom>
          <a:blipFill>
            <a:blip r:embed="rId3"/>
            <a:stretch>
              <a:fillRect l="0" t="0" r="0" b="0"/>
            </a:stretch>
          </a:blipFill>
        </p:spPr>
      </p:sp>
      <p:sp>
        <p:nvSpPr>
          <p:cNvPr name="AutoShape 4" id="4"/>
          <p:cNvSpPr/>
          <p:nvPr/>
        </p:nvSpPr>
        <p:spPr>
          <a:xfrm rot="0">
            <a:off x="5554153" y="9423399"/>
            <a:ext cx="7179693" cy="0"/>
          </a:xfrm>
          <a:prstGeom prst="line">
            <a:avLst/>
          </a:prstGeom>
          <a:ln cap="flat" w="19050">
            <a:solidFill>
              <a:srgbClr val="635FED"/>
            </a:solidFill>
            <a:prstDash val="solid"/>
            <a:headEnd type="none" len="sm" w="sm"/>
            <a:tailEnd type="none" len="sm" w="sm"/>
          </a:ln>
        </p:spPr>
      </p:sp>
      <p:sp>
        <p:nvSpPr>
          <p:cNvPr name="TextBox 5" id="5"/>
          <p:cNvSpPr txBox="true"/>
          <p:nvPr/>
        </p:nvSpPr>
        <p:spPr>
          <a:xfrm rot="0">
            <a:off x="1246164" y="992984"/>
            <a:ext cx="10689976" cy="1962154"/>
          </a:xfrm>
          <a:prstGeom prst="rect">
            <a:avLst/>
          </a:prstGeom>
        </p:spPr>
        <p:txBody>
          <a:bodyPr anchor="t" rtlCol="false" tIns="0" lIns="0" bIns="0" rIns="0">
            <a:spAutoFit/>
          </a:bodyPr>
          <a:lstStyle/>
          <a:p>
            <a:pPr algn="l">
              <a:lnSpc>
                <a:spcPts val="7500"/>
              </a:lnSpc>
            </a:pPr>
            <a:r>
              <a:rPr lang="en-US" sz="7500">
                <a:solidFill>
                  <a:srgbClr val="000000"/>
                </a:solidFill>
                <a:latin typeface="Open Sans 1 Bold"/>
              </a:rPr>
              <a:t>3. Comunicación Cliente-Servidor</a:t>
            </a:r>
          </a:p>
        </p:txBody>
      </p:sp>
      <p:sp>
        <p:nvSpPr>
          <p:cNvPr name="TextBox 6" id="6"/>
          <p:cNvSpPr txBox="true"/>
          <p:nvPr/>
        </p:nvSpPr>
        <p:spPr>
          <a:xfrm rot="0">
            <a:off x="1495523" y="4056938"/>
            <a:ext cx="7241603" cy="742315"/>
          </a:xfrm>
          <a:prstGeom prst="rect">
            <a:avLst/>
          </a:prstGeom>
        </p:spPr>
        <p:txBody>
          <a:bodyPr anchor="t" rtlCol="false" tIns="0" lIns="0" bIns="0" rIns="0">
            <a:spAutoFit/>
          </a:bodyPr>
          <a:lstStyle/>
          <a:p>
            <a:pPr algn="l">
              <a:lnSpc>
                <a:spcPts val="5599"/>
              </a:lnSpc>
            </a:pPr>
            <a:r>
              <a:rPr lang="en-US" sz="5599">
                <a:solidFill>
                  <a:srgbClr val="635FED"/>
                </a:solidFill>
                <a:latin typeface="Open Sans 1 Bold"/>
              </a:rPr>
              <a:t>a.</a:t>
            </a:r>
          </a:p>
        </p:txBody>
      </p:sp>
      <p:sp>
        <p:nvSpPr>
          <p:cNvPr name="TextBox 7" id="7"/>
          <p:cNvSpPr txBox="true"/>
          <p:nvPr/>
        </p:nvSpPr>
        <p:spPr>
          <a:xfrm rot="0">
            <a:off x="1505733" y="6573718"/>
            <a:ext cx="7241603" cy="742315"/>
          </a:xfrm>
          <a:prstGeom prst="rect">
            <a:avLst/>
          </a:prstGeom>
        </p:spPr>
        <p:txBody>
          <a:bodyPr anchor="t" rtlCol="false" tIns="0" lIns="0" bIns="0" rIns="0">
            <a:spAutoFit/>
          </a:bodyPr>
          <a:lstStyle/>
          <a:p>
            <a:pPr algn="l">
              <a:lnSpc>
                <a:spcPts val="5599"/>
              </a:lnSpc>
            </a:pPr>
            <a:r>
              <a:rPr lang="en-US" sz="5599">
                <a:solidFill>
                  <a:srgbClr val="635FED"/>
                </a:solidFill>
                <a:latin typeface="Open Sans 1 Bold"/>
              </a:rPr>
              <a:t>b.</a:t>
            </a:r>
          </a:p>
        </p:txBody>
      </p:sp>
      <p:sp>
        <p:nvSpPr>
          <p:cNvPr name="AutoShape 8" id="8"/>
          <p:cNvSpPr/>
          <p:nvPr/>
        </p:nvSpPr>
        <p:spPr>
          <a:xfrm>
            <a:off x="1495523" y="5964118"/>
            <a:ext cx="11238323" cy="0"/>
          </a:xfrm>
          <a:prstGeom prst="line">
            <a:avLst/>
          </a:prstGeom>
          <a:ln cap="flat" w="19050">
            <a:solidFill>
              <a:srgbClr val="A6A6A6"/>
            </a:solidFill>
            <a:prstDash val="solid"/>
            <a:headEnd type="none" len="sm" w="sm"/>
            <a:tailEnd type="none" len="sm" w="sm"/>
          </a:ln>
        </p:spPr>
      </p:sp>
      <p:sp>
        <p:nvSpPr>
          <p:cNvPr name="TextBox 9" id="9"/>
          <p:cNvSpPr txBox="true"/>
          <p:nvPr/>
        </p:nvSpPr>
        <p:spPr>
          <a:xfrm rot="0">
            <a:off x="3134833" y="4102658"/>
            <a:ext cx="8464311" cy="13646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a:rPr>
              <a:t>La comunicación entre el cliente y el servidor será a través de protocolos estándar de red, como HTTP/HTTPS en el caso de aplicaciones web</a:t>
            </a:r>
          </a:p>
        </p:txBody>
      </p:sp>
      <p:sp>
        <p:nvSpPr>
          <p:cNvPr name="TextBox 10" id="10"/>
          <p:cNvSpPr txBox="true"/>
          <p:nvPr/>
        </p:nvSpPr>
        <p:spPr>
          <a:xfrm rot="0">
            <a:off x="3134833" y="6614793"/>
            <a:ext cx="10006867" cy="9074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a:rPr>
              <a:t>Los clientes realizarán solicitudes HTTP al servidor, que responderá con los resultados de los cálculos</a:t>
            </a:r>
          </a:p>
        </p:txBody>
      </p:sp>
      <p:sp>
        <p:nvSpPr>
          <p:cNvPr name="Freeform 11" id="11"/>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079574" y="-4233670"/>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5783383" y="3668034"/>
            <a:ext cx="14578232" cy="11510729"/>
          </a:xfrm>
          <a:custGeom>
            <a:avLst/>
            <a:gdLst/>
            <a:ahLst/>
            <a:cxnLst/>
            <a:rect r="r" b="b" t="t" l="l"/>
            <a:pathLst>
              <a:path h="11510729" w="14578232">
                <a:moveTo>
                  <a:pt x="0" y="0"/>
                </a:moveTo>
                <a:lnTo>
                  <a:pt x="14578232" y="0"/>
                </a:lnTo>
                <a:lnTo>
                  <a:pt x="14578232" y="11510730"/>
                </a:lnTo>
                <a:lnTo>
                  <a:pt x="0" y="11510730"/>
                </a:lnTo>
                <a:lnTo>
                  <a:pt x="0" y="0"/>
                </a:lnTo>
                <a:close/>
              </a:path>
            </a:pathLst>
          </a:custGeom>
          <a:blipFill>
            <a:blip r:embed="rId3"/>
            <a:stretch>
              <a:fillRect l="0" t="0" r="0" b="0"/>
            </a:stretch>
          </a:blipFill>
        </p:spPr>
      </p:sp>
      <p:sp>
        <p:nvSpPr>
          <p:cNvPr name="AutoShape 4" id="4"/>
          <p:cNvSpPr/>
          <p:nvPr/>
        </p:nvSpPr>
        <p:spPr>
          <a:xfrm rot="0">
            <a:off x="5554153" y="9423399"/>
            <a:ext cx="7179693" cy="0"/>
          </a:xfrm>
          <a:prstGeom prst="line">
            <a:avLst/>
          </a:prstGeom>
          <a:ln cap="flat" w="19050">
            <a:solidFill>
              <a:srgbClr val="635FED"/>
            </a:solidFill>
            <a:prstDash val="solid"/>
            <a:headEnd type="none" len="sm" w="sm"/>
            <a:tailEnd type="none" len="sm" w="sm"/>
          </a:ln>
        </p:spPr>
      </p:sp>
      <p:sp>
        <p:nvSpPr>
          <p:cNvPr name="TextBox 5" id="5"/>
          <p:cNvSpPr txBox="true"/>
          <p:nvPr/>
        </p:nvSpPr>
        <p:spPr>
          <a:xfrm rot="0">
            <a:off x="1246164" y="992984"/>
            <a:ext cx="10689976" cy="1962154"/>
          </a:xfrm>
          <a:prstGeom prst="rect">
            <a:avLst/>
          </a:prstGeom>
        </p:spPr>
        <p:txBody>
          <a:bodyPr anchor="t" rtlCol="false" tIns="0" lIns="0" bIns="0" rIns="0">
            <a:spAutoFit/>
          </a:bodyPr>
          <a:lstStyle/>
          <a:p>
            <a:pPr algn="l">
              <a:lnSpc>
                <a:spcPts val="7500"/>
              </a:lnSpc>
            </a:pPr>
            <a:r>
              <a:rPr lang="en-US" sz="7500">
                <a:solidFill>
                  <a:srgbClr val="000000"/>
                </a:solidFill>
                <a:latin typeface="Open Sans 1 Bold"/>
              </a:rPr>
              <a:t>4. Agregación y respuesta</a:t>
            </a:r>
          </a:p>
        </p:txBody>
      </p:sp>
      <p:sp>
        <p:nvSpPr>
          <p:cNvPr name="TextBox 6" id="6"/>
          <p:cNvSpPr txBox="true"/>
          <p:nvPr/>
        </p:nvSpPr>
        <p:spPr>
          <a:xfrm rot="0">
            <a:off x="1495523" y="4056938"/>
            <a:ext cx="7241603" cy="742315"/>
          </a:xfrm>
          <a:prstGeom prst="rect">
            <a:avLst/>
          </a:prstGeom>
        </p:spPr>
        <p:txBody>
          <a:bodyPr anchor="t" rtlCol="false" tIns="0" lIns="0" bIns="0" rIns="0">
            <a:spAutoFit/>
          </a:bodyPr>
          <a:lstStyle/>
          <a:p>
            <a:pPr algn="l">
              <a:lnSpc>
                <a:spcPts val="5599"/>
              </a:lnSpc>
            </a:pPr>
            <a:r>
              <a:rPr lang="en-US" sz="5599">
                <a:solidFill>
                  <a:srgbClr val="635FED"/>
                </a:solidFill>
                <a:latin typeface="Open Sans 1 Bold"/>
              </a:rPr>
              <a:t>a.</a:t>
            </a:r>
          </a:p>
        </p:txBody>
      </p:sp>
      <p:sp>
        <p:nvSpPr>
          <p:cNvPr name="TextBox 7" id="7"/>
          <p:cNvSpPr txBox="true"/>
          <p:nvPr/>
        </p:nvSpPr>
        <p:spPr>
          <a:xfrm rot="0">
            <a:off x="1505733" y="6573718"/>
            <a:ext cx="7241603" cy="742315"/>
          </a:xfrm>
          <a:prstGeom prst="rect">
            <a:avLst/>
          </a:prstGeom>
        </p:spPr>
        <p:txBody>
          <a:bodyPr anchor="t" rtlCol="false" tIns="0" lIns="0" bIns="0" rIns="0">
            <a:spAutoFit/>
          </a:bodyPr>
          <a:lstStyle/>
          <a:p>
            <a:pPr algn="l">
              <a:lnSpc>
                <a:spcPts val="5599"/>
              </a:lnSpc>
            </a:pPr>
            <a:r>
              <a:rPr lang="en-US" sz="5599">
                <a:solidFill>
                  <a:srgbClr val="635FED"/>
                </a:solidFill>
                <a:latin typeface="Open Sans 1 Bold"/>
              </a:rPr>
              <a:t>b.</a:t>
            </a:r>
          </a:p>
        </p:txBody>
      </p:sp>
      <p:sp>
        <p:nvSpPr>
          <p:cNvPr name="AutoShape 8" id="8"/>
          <p:cNvSpPr/>
          <p:nvPr/>
        </p:nvSpPr>
        <p:spPr>
          <a:xfrm>
            <a:off x="1495523" y="5964118"/>
            <a:ext cx="10440616" cy="0"/>
          </a:xfrm>
          <a:prstGeom prst="line">
            <a:avLst/>
          </a:prstGeom>
          <a:ln cap="flat" w="19050">
            <a:solidFill>
              <a:srgbClr val="A6A6A6"/>
            </a:solidFill>
            <a:prstDash val="solid"/>
            <a:headEnd type="none" len="sm" w="sm"/>
            <a:tailEnd type="none" len="sm" w="sm"/>
          </a:ln>
        </p:spPr>
      </p:sp>
      <p:sp>
        <p:nvSpPr>
          <p:cNvPr name="TextBox 9" id="9"/>
          <p:cNvSpPr txBox="true"/>
          <p:nvPr/>
        </p:nvSpPr>
        <p:spPr>
          <a:xfrm rot="0">
            <a:off x="3134833" y="4102658"/>
            <a:ext cx="8464311" cy="13646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a:rPr>
              <a:t>Una vez que el servidor ha completado la tarea de cálculo, consolidará los resultados y enviará la respuesta final al cliente</a:t>
            </a:r>
          </a:p>
        </p:txBody>
      </p:sp>
      <p:sp>
        <p:nvSpPr>
          <p:cNvPr name="TextBox 10" id="10"/>
          <p:cNvSpPr txBox="true"/>
          <p:nvPr/>
        </p:nvSpPr>
        <p:spPr>
          <a:xfrm rot="0">
            <a:off x="3134833" y="6614793"/>
            <a:ext cx="7875850" cy="9074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a:rPr>
              <a:t>El cliente entonces mostrará los resultados de la integral al usuario</a:t>
            </a:r>
          </a:p>
        </p:txBody>
      </p:sp>
      <p:sp>
        <p:nvSpPr>
          <p:cNvPr name="Freeform 11" id="11"/>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079574" y="-4233670"/>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5783383" y="3677559"/>
            <a:ext cx="14578232" cy="11510729"/>
          </a:xfrm>
          <a:custGeom>
            <a:avLst/>
            <a:gdLst/>
            <a:ahLst/>
            <a:cxnLst/>
            <a:rect r="r" b="b" t="t" l="l"/>
            <a:pathLst>
              <a:path h="11510729" w="14578232">
                <a:moveTo>
                  <a:pt x="0" y="0"/>
                </a:moveTo>
                <a:lnTo>
                  <a:pt x="14578232" y="0"/>
                </a:lnTo>
                <a:lnTo>
                  <a:pt x="14578232" y="11510730"/>
                </a:lnTo>
                <a:lnTo>
                  <a:pt x="0" y="11510730"/>
                </a:lnTo>
                <a:lnTo>
                  <a:pt x="0" y="0"/>
                </a:lnTo>
                <a:close/>
              </a:path>
            </a:pathLst>
          </a:custGeom>
          <a:blipFill>
            <a:blip r:embed="rId3"/>
            <a:stretch>
              <a:fillRect l="0" t="0" r="0" b="0"/>
            </a:stretch>
          </a:blipFill>
        </p:spPr>
      </p:sp>
      <p:sp>
        <p:nvSpPr>
          <p:cNvPr name="AutoShape 4" id="4"/>
          <p:cNvSpPr/>
          <p:nvPr/>
        </p:nvSpPr>
        <p:spPr>
          <a:xfrm rot="0">
            <a:off x="5554153" y="9423399"/>
            <a:ext cx="7179693" cy="0"/>
          </a:xfrm>
          <a:prstGeom prst="line">
            <a:avLst/>
          </a:prstGeom>
          <a:ln cap="flat" w="19050">
            <a:solidFill>
              <a:srgbClr val="635FED"/>
            </a:solidFill>
            <a:prstDash val="solid"/>
            <a:headEnd type="none" len="sm" w="sm"/>
            <a:tailEnd type="none" len="sm" w="sm"/>
          </a:ln>
        </p:spPr>
      </p:sp>
      <p:sp>
        <p:nvSpPr>
          <p:cNvPr name="TextBox 5" id="5"/>
          <p:cNvSpPr txBox="true"/>
          <p:nvPr/>
        </p:nvSpPr>
        <p:spPr>
          <a:xfrm rot="0">
            <a:off x="1246164" y="992984"/>
            <a:ext cx="10689976" cy="1962154"/>
          </a:xfrm>
          <a:prstGeom prst="rect">
            <a:avLst/>
          </a:prstGeom>
        </p:spPr>
        <p:txBody>
          <a:bodyPr anchor="t" rtlCol="false" tIns="0" lIns="0" bIns="0" rIns="0">
            <a:spAutoFit/>
          </a:bodyPr>
          <a:lstStyle/>
          <a:p>
            <a:pPr algn="l">
              <a:lnSpc>
                <a:spcPts val="7500"/>
              </a:lnSpc>
            </a:pPr>
            <a:r>
              <a:rPr lang="en-US" sz="7500">
                <a:solidFill>
                  <a:srgbClr val="000000"/>
                </a:solidFill>
                <a:latin typeface="Open Sans 1 Bold"/>
              </a:rPr>
              <a:t>5. Adaptabilidad y monitoreo</a:t>
            </a:r>
          </a:p>
        </p:txBody>
      </p:sp>
      <p:sp>
        <p:nvSpPr>
          <p:cNvPr name="TextBox 6" id="6"/>
          <p:cNvSpPr txBox="true"/>
          <p:nvPr/>
        </p:nvSpPr>
        <p:spPr>
          <a:xfrm rot="0">
            <a:off x="1495523" y="4056938"/>
            <a:ext cx="7241603" cy="742315"/>
          </a:xfrm>
          <a:prstGeom prst="rect">
            <a:avLst/>
          </a:prstGeom>
        </p:spPr>
        <p:txBody>
          <a:bodyPr anchor="t" rtlCol="false" tIns="0" lIns="0" bIns="0" rIns="0">
            <a:spAutoFit/>
          </a:bodyPr>
          <a:lstStyle/>
          <a:p>
            <a:pPr algn="l">
              <a:lnSpc>
                <a:spcPts val="5599"/>
              </a:lnSpc>
            </a:pPr>
            <a:r>
              <a:rPr lang="en-US" sz="5599">
                <a:solidFill>
                  <a:srgbClr val="635FED"/>
                </a:solidFill>
                <a:latin typeface="Open Sans 1 Bold"/>
              </a:rPr>
              <a:t>a.</a:t>
            </a:r>
          </a:p>
        </p:txBody>
      </p:sp>
      <p:sp>
        <p:nvSpPr>
          <p:cNvPr name="TextBox 7" id="7"/>
          <p:cNvSpPr txBox="true"/>
          <p:nvPr/>
        </p:nvSpPr>
        <p:spPr>
          <a:xfrm rot="0">
            <a:off x="1495523" y="6922429"/>
            <a:ext cx="7241603" cy="742315"/>
          </a:xfrm>
          <a:prstGeom prst="rect">
            <a:avLst/>
          </a:prstGeom>
        </p:spPr>
        <p:txBody>
          <a:bodyPr anchor="t" rtlCol="false" tIns="0" lIns="0" bIns="0" rIns="0">
            <a:spAutoFit/>
          </a:bodyPr>
          <a:lstStyle/>
          <a:p>
            <a:pPr algn="l">
              <a:lnSpc>
                <a:spcPts val="5599"/>
              </a:lnSpc>
            </a:pPr>
            <a:r>
              <a:rPr lang="en-US" sz="5599">
                <a:solidFill>
                  <a:srgbClr val="635FED"/>
                </a:solidFill>
                <a:latin typeface="Open Sans 1 Bold"/>
              </a:rPr>
              <a:t>b.</a:t>
            </a:r>
          </a:p>
        </p:txBody>
      </p:sp>
      <p:sp>
        <p:nvSpPr>
          <p:cNvPr name="AutoShape 8" id="8"/>
          <p:cNvSpPr/>
          <p:nvPr/>
        </p:nvSpPr>
        <p:spPr>
          <a:xfrm>
            <a:off x="1495523" y="6459418"/>
            <a:ext cx="14958843" cy="9525"/>
          </a:xfrm>
          <a:prstGeom prst="line">
            <a:avLst/>
          </a:prstGeom>
          <a:ln cap="flat" w="19050">
            <a:solidFill>
              <a:srgbClr val="A6A6A6"/>
            </a:solidFill>
            <a:prstDash val="solid"/>
            <a:headEnd type="none" len="sm" w="sm"/>
            <a:tailEnd type="none" len="sm" w="sm"/>
          </a:ln>
        </p:spPr>
      </p:sp>
      <p:sp>
        <p:nvSpPr>
          <p:cNvPr name="TextBox 9" id="9"/>
          <p:cNvSpPr txBox="true"/>
          <p:nvPr/>
        </p:nvSpPr>
        <p:spPr>
          <a:xfrm rot="0">
            <a:off x="3134833" y="4102658"/>
            <a:ext cx="12416379" cy="18218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a:rPr>
              <a:t>El servidor puede adaptar dinámicamente la precisión del método de integración basado en la carga del sistema o la precisión deseada. Por ejemplo, podría aumentar el número de muestras si los resultados iniciales no son suficientemente precisos.</a:t>
            </a:r>
          </a:p>
        </p:txBody>
      </p:sp>
      <p:sp>
        <p:nvSpPr>
          <p:cNvPr name="TextBox 10" id="10"/>
          <p:cNvSpPr txBox="true"/>
          <p:nvPr/>
        </p:nvSpPr>
        <p:spPr>
          <a:xfrm rot="0">
            <a:off x="3134833" y="6973768"/>
            <a:ext cx="11517952" cy="9074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a:rPr>
              <a:t>También se puede implementar monitoreo en tiempo real para ajustar los recursos del servidor según sea necesario</a:t>
            </a:r>
          </a:p>
        </p:txBody>
      </p:sp>
      <p:sp>
        <p:nvSpPr>
          <p:cNvPr name="Freeform 11" id="11"/>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3630" y="166250"/>
            <a:ext cx="17680739" cy="9621721"/>
          </a:xfrm>
          <a:custGeom>
            <a:avLst/>
            <a:gdLst/>
            <a:ahLst/>
            <a:cxnLst/>
            <a:rect r="r" b="b" t="t" l="l"/>
            <a:pathLst>
              <a:path h="9621721" w="17680739">
                <a:moveTo>
                  <a:pt x="0" y="0"/>
                </a:moveTo>
                <a:lnTo>
                  <a:pt x="17680740" y="0"/>
                </a:lnTo>
                <a:lnTo>
                  <a:pt x="17680740" y="9621721"/>
                </a:lnTo>
                <a:lnTo>
                  <a:pt x="0" y="96217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85149" y="3440238"/>
            <a:ext cx="843234"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printResponse()</a:t>
            </a:r>
          </a:p>
        </p:txBody>
      </p:sp>
      <p:sp>
        <p:nvSpPr>
          <p:cNvPr name="TextBox 4" id="4"/>
          <p:cNvSpPr txBox="true"/>
          <p:nvPr/>
        </p:nvSpPr>
        <p:spPr>
          <a:xfrm rot="0">
            <a:off x="765305" y="2075521"/>
            <a:ext cx="801075" cy="338829"/>
          </a:xfrm>
          <a:prstGeom prst="rect">
            <a:avLst/>
          </a:prstGeom>
        </p:spPr>
        <p:txBody>
          <a:bodyPr anchor="t" rtlCol="false" tIns="0" lIns="0" bIns="0" rIns="0">
            <a:spAutoFit/>
          </a:bodyPr>
          <a:lstStyle/>
          <a:p>
            <a:pPr algn="ctr">
              <a:lnSpc>
                <a:spcPts val="1179"/>
              </a:lnSpc>
            </a:pPr>
            <a:r>
              <a:rPr lang="en-US" sz="864" spc="10">
                <a:solidFill>
                  <a:srgbClr val="000000"/>
                </a:solidFill>
                <a:latin typeface="IBM Plex Sans Condensed"/>
              </a:rPr>
              <a:t>&lt;&lt;component&gt;&gt; </a:t>
            </a:r>
            <a:r>
              <a:rPr lang="en-US" sz="864" spc="10">
                <a:solidFill>
                  <a:srgbClr val="000000"/>
                </a:solidFill>
                <a:latin typeface="IBM Plex Sans Condensed Bold"/>
              </a:rPr>
              <a:t>UIHandler</a:t>
            </a:r>
          </a:p>
        </p:txBody>
      </p:sp>
      <p:sp>
        <p:nvSpPr>
          <p:cNvPr name="TextBox 5" id="5"/>
          <p:cNvSpPr txBox="true"/>
          <p:nvPr/>
        </p:nvSpPr>
        <p:spPr>
          <a:xfrm rot="0">
            <a:off x="865094" y="4021072"/>
            <a:ext cx="801075" cy="338829"/>
          </a:xfrm>
          <a:prstGeom prst="rect">
            <a:avLst/>
          </a:prstGeom>
        </p:spPr>
        <p:txBody>
          <a:bodyPr anchor="t" rtlCol="false" tIns="0" lIns="0" bIns="0" rIns="0">
            <a:spAutoFit/>
          </a:bodyPr>
          <a:lstStyle/>
          <a:p>
            <a:pPr algn="ctr">
              <a:lnSpc>
                <a:spcPts val="1179"/>
              </a:lnSpc>
            </a:pPr>
            <a:r>
              <a:rPr lang="en-US" sz="864" spc="10">
                <a:solidFill>
                  <a:srgbClr val="000000"/>
                </a:solidFill>
                <a:latin typeface="IBM Plex Sans Condensed"/>
              </a:rPr>
              <a:t>&lt;&lt;component&gt;&gt; </a:t>
            </a:r>
            <a:r>
              <a:rPr lang="en-US" sz="864" spc="10">
                <a:solidFill>
                  <a:srgbClr val="000000"/>
                </a:solidFill>
                <a:latin typeface="IBM Plex Sans Condensed Bold"/>
              </a:rPr>
              <a:t>ClientServent</a:t>
            </a:r>
          </a:p>
        </p:txBody>
      </p:sp>
      <p:sp>
        <p:nvSpPr>
          <p:cNvPr name="TextBox 6" id="6"/>
          <p:cNvSpPr txBox="true"/>
          <p:nvPr/>
        </p:nvSpPr>
        <p:spPr>
          <a:xfrm rot="0">
            <a:off x="1635044" y="6196642"/>
            <a:ext cx="195643" cy="198235"/>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a:rPr>
              <a:t>1...*</a:t>
            </a:r>
          </a:p>
        </p:txBody>
      </p:sp>
      <p:sp>
        <p:nvSpPr>
          <p:cNvPr name="TextBox 7" id="7"/>
          <p:cNvSpPr txBox="true"/>
          <p:nvPr/>
        </p:nvSpPr>
        <p:spPr>
          <a:xfrm rot="0">
            <a:off x="1465168" y="6784809"/>
            <a:ext cx="574825" cy="338611"/>
          </a:xfrm>
          <a:prstGeom prst="rect">
            <a:avLst/>
          </a:prstGeom>
        </p:spPr>
        <p:txBody>
          <a:bodyPr anchor="t" rtlCol="false" tIns="0" lIns="0" bIns="0" rIns="0">
            <a:spAutoFit/>
          </a:bodyPr>
          <a:lstStyle/>
          <a:p>
            <a:pPr algn="ctr">
              <a:lnSpc>
                <a:spcPts val="1177"/>
              </a:lnSpc>
            </a:pPr>
            <a:r>
              <a:rPr lang="en-US" sz="864" spc="10">
                <a:solidFill>
                  <a:srgbClr val="000000"/>
                </a:solidFill>
                <a:latin typeface="IBM Plex Sans Condensed"/>
              </a:rPr>
              <a:t>&lt;&lt;device&gt;&gt; </a:t>
            </a:r>
            <a:r>
              <a:rPr lang="en-US" sz="864" spc="10">
                <a:solidFill>
                  <a:srgbClr val="000000"/>
                </a:solidFill>
                <a:latin typeface="IBM Plex Sans Condensed Bold"/>
              </a:rPr>
              <a:t>ClientN</a:t>
            </a:r>
          </a:p>
        </p:txBody>
      </p:sp>
      <p:sp>
        <p:nvSpPr>
          <p:cNvPr name="TextBox 8" id="8"/>
          <p:cNvSpPr txBox="true"/>
          <p:nvPr/>
        </p:nvSpPr>
        <p:spPr>
          <a:xfrm rot="0">
            <a:off x="2125065" y="4607569"/>
            <a:ext cx="311640"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start()</a:t>
            </a:r>
          </a:p>
        </p:txBody>
      </p:sp>
      <p:sp>
        <p:nvSpPr>
          <p:cNvPr name="TextBox 9" id="9"/>
          <p:cNvSpPr txBox="true"/>
          <p:nvPr/>
        </p:nvSpPr>
        <p:spPr>
          <a:xfrm rot="0">
            <a:off x="1745113" y="2711795"/>
            <a:ext cx="794093"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functionMenu()</a:t>
            </a:r>
          </a:p>
        </p:txBody>
      </p:sp>
      <p:sp>
        <p:nvSpPr>
          <p:cNvPr name="TextBox 10" id="10"/>
          <p:cNvSpPr txBox="true"/>
          <p:nvPr/>
        </p:nvSpPr>
        <p:spPr>
          <a:xfrm rot="0">
            <a:off x="2365044" y="1574384"/>
            <a:ext cx="305512"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Client</a:t>
            </a:r>
          </a:p>
        </p:txBody>
      </p:sp>
      <p:sp>
        <p:nvSpPr>
          <p:cNvPr name="TextBox 11" id="11"/>
          <p:cNvSpPr txBox="true"/>
          <p:nvPr/>
        </p:nvSpPr>
        <p:spPr>
          <a:xfrm rot="0">
            <a:off x="2564856" y="3500061"/>
            <a:ext cx="751833"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checkedCast()</a:t>
            </a:r>
          </a:p>
        </p:txBody>
      </p:sp>
      <p:sp>
        <p:nvSpPr>
          <p:cNvPr name="TextBox 12" id="12"/>
          <p:cNvSpPr txBox="true"/>
          <p:nvPr/>
        </p:nvSpPr>
        <p:spPr>
          <a:xfrm rot="0">
            <a:off x="2904842" y="2195402"/>
            <a:ext cx="801075" cy="338611"/>
          </a:xfrm>
          <a:prstGeom prst="rect">
            <a:avLst/>
          </a:prstGeom>
        </p:spPr>
        <p:txBody>
          <a:bodyPr anchor="t" rtlCol="false" tIns="0" lIns="0" bIns="0" rIns="0">
            <a:spAutoFit/>
          </a:bodyPr>
          <a:lstStyle/>
          <a:p>
            <a:pPr algn="ctr">
              <a:lnSpc>
                <a:spcPts val="1177"/>
              </a:lnSpc>
            </a:pPr>
            <a:r>
              <a:rPr lang="en-US" sz="864" spc="10">
                <a:solidFill>
                  <a:srgbClr val="000000"/>
                </a:solidFill>
                <a:latin typeface="IBM Plex Sans Condensed"/>
              </a:rPr>
              <a:t>&lt;&lt;component&gt;&gt; </a:t>
            </a:r>
            <a:r>
              <a:rPr lang="en-US" sz="864" spc="10">
                <a:solidFill>
                  <a:srgbClr val="000000"/>
                </a:solidFill>
                <a:latin typeface="IBM Plex Sans Condensed Bold"/>
              </a:rPr>
              <a:t>ClientPrx</a:t>
            </a:r>
          </a:p>
        </p:txBody>
      </p:sp>
      <p:sp>
        <p:nvSpPr>
          <p:cNvPr name="TextBox 13" id="13"/>
          <p:cNvSpPr txBox="true"/>
          <p:nvPr/>
        </p:nvSpPr>
        <p:spPr>
          <a:xfrm rot="0">
            <a:off x="2904842" y="3881552"/>
            <a:ext cx="801075" cy="338611"/>
          </a:xfrm>
          <a:prstGeom prst="rect">
            <a:avLst/>
          </a:prstGeom>
        </p:spPr>
        <p:txBody>
          <a:bodyPr anchor="t" rtlCol="false" tIns="0" lIns="0" bIns="0" rIns="0">
            <a:spAutoFit/>
          </a:bodyPr>
          <a:lstStyle/>
          <a:p>
            <a:pPr algn="ctr">
              <a:lnSpc>
                <a:spcPts val="1177"/>
              </a:lnSpc>
            </a:pPr>
            <a:r>
              <a:rPr lang="en-US" sz="864" spc="10">
                <a:solidFill>
                  <a:srgbClr val="000000"/>
                </a:solidFill>
                <a:latin typeface="IBM Plex Sans Condensed"/>
              </a:rPr>
              <a:t>&lt;&lt;component&gt;&gt; </a:t>
            </a:r>
            <a:r>
              <a:rPr lang="en-US" sz="864" spc="10">
                <a:solidFill>
                  <a:srgbClr val="000000"/>
                </a:solidFill>
                <a:latin typeface="IBM Plex Sans Condensed Bold"/>
              </a:rPr>
              <a:t>Client</a:t>
            </a:r>
          </a:p>
        </p:txBody>
      </p:sp>
      <p:sp>
        <p:nvSpPr>
          <p:cNvPr name="TextBox 14" id="14"/>
          <p:cNvSpPr txBox="true"/>
          <p:nvPr/>
        </p:nvSpPr>
        <p:spPr>
          <a:xfrm rot="0">
            <a:off x="3474778" y="3370369"/>
            <a:ext cx="880186"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createClientPrx()</a:t>
            </a:r>
          </a:p>
        </p:txBody>
      </p:sp>
      <p:sp>
        <p:nvSpPr>
          <p:cNvPr name="TextBox 15" id="15"/>
          <p:cNvSpPr txBox="true"/>
          <p:nvPr/>
        </p:nvSpPr>
        <p:spPr>
          <a:xfrm rot="0">
            <a:off x="3984673" y="7114617"/>
            <a:ext cx="476878" cy="198235"/>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a:rPr>
              <a:t>&lt;&lt;ETH&gt;&gt;</a:t>
            </a:r>
          </a:p>
        </p:txBody>
      </p:sp>
      <p:sp>
        <p:nvSpPr>
          <p:cNvPr name="TextBox 16" id="16"/>
          <p:cNvSpPr txBox="true"/>
          <p:nvPr/>
        </p:nvSpPr>
        <p:spPr>
          <a:xfrm rot="0">
            <a:off x="5694481" y="1953666"/>
            <a:ext cx="782222"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registerClient()</a:t>
            </a:r>
          </a:p>
        </p:txBody>
      </p:sp>
      <p:sp>
        <p:nvSpPr>
          <p:cNvPr name="TextBox 17" id="17"/>
          <p:cNvSpPr txBox="true"/>
          <p:nvPr/>
        </p:nvSpPr>
        <p:spPr>
          <a:xfrm rot="0">
            <a:off x="5604504" y="2761807"/>
            <a:ext cx="910625"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registerRequest()</a:t>
            </a:r>
          </a:p>
        </p:txBody>
      </p:sp>
      <p:sp>
        <p:nvSpPr>
          <p:cNvPr name="TextBox 18" id="18"/>
          <p:cNvSpPr txBox="true"/>
          <p:nvPr/>
        </p:nvSpPr>
        <p:spPr>
          <a:xfrm rot="0">
            <a:off x="6304366" y="6562948"/>
            <a:ext cx="507166"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initialize()</a:t>
            </a:r>
          </a:p>
        </p:txBody>
      </p:sp>
      <p:sp>
        <p:nvSpPr>
          <p:cNvPr name="TextBox 19" id="19"/>
          <p:cNvSpPr txBox="true"/>
          <p:nvPr/>
        </p:nvSpPr>
        <p:spPr>
          <a:xfrm rot="0">
            <a:off x="6804433" y="4118669"/>
            <a:ext cx="311573"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Fork()</a:t>
            </a:r>
          </a:p>
        </p:txBody>
      </p:sp>
      <p:sp>
        <p:nvSpPr>
          <p:cNvPr name="TextBox 20" id="20"/>
          <p:cNvSpPr txBox="true"/>
          <p:nvPr/>
        </p:nvSpPr>
        <p:spPr>
          <a:xfrm rot="0">
            <a:off x="6144536" y="4819384"/>
            <a:ext cx="801075" cy="188710"/>
          </a:xfrm>
          <a:prstGeom prst="rect">
            <a:avLst/>
          </a:prstGeom>
        </p:spPr>
        <p:txBody>
          <a:bodyPr anchor="t" rtlCol="false" tIns="0" lIns="0" bIns="0" rIns="0">
            <a:spAutoFit/>
          </a:bodyPr>
          <a:lstStyle/>
          <a:p>
            <a:pPr algn="l">
              <a:lnSpc>
                <a:spcPts val="1177"/>
              </a:lnSpc>
            </a:pPr>
            <a:r>
              <a:rPr lang="en-US" sz="864" spc="10">
                <a:solidFill>
                  <a:srgbClr val="000000"/>
                </a:solidFill>
                <a:latin typeface="IBM Plex Sans Condensed"/>
              </a:rPr>
              <a:t>&lt;&lt;component&gt;&gt;</a:t>
            </a:r>
          </a:p>
        </p:txBody>
      </p:sp>
      <p:sp>
        <p:nvSpPr>
          <p:cNvPr name="TextBox 21" id="21"/>
          <p:cNvSpPr txBox="true"/>
          <p:nvPr/>
        </p:nvSpPr>
        <p:spPr>
          <a:xfrm rot="0">
            <a:off x="5934460" y="4966238"/>
            <a:ext cx="1246911" cy="340637"/>
          </a:xfrm>
          <a:prstGeom prst="rect">
            <a:avLst/>
          </a:prstGeom>
        </p:spPr>
        <p:txBody>
          <a:bodyPr anchor="t" rtlCol="false" tIns="0" lIns="0" bIns="0" rIns="0">
            <a:spAutoFit/>
          </a:bodyPr>
          <a:lstStyle/>
          <a:p>
            <a:pPr algn="ctr">
              <a:lnSpc>
                <a:spcPts val="1177"/>
              </a:lnSpc>
            </a:pPr>
            <a:r>
              <a:rPr lang="en-US" sz="864" spc="10">
                <a:solidFill>
                  <a:srgbClr val="000000"/>
                </a:solidFill>
                <a:latin typeface="IBM Plex Sans Condensed Bold"/>
              </a:rPr>
              <a:t>priorityBlockingServers Queue</a:t>
            </a:r>
          </a:p>
        </p:txBody>
      </p:sp>
      <p:sp>
        <p:nvSpPr>
          <p:cNvPr name="TextBox 22" id="22"/>
          <p:cNvSpPr txBox="true"/>
          <p:nvPr/>
        </p:nvSpPr>
        <p:spPr>
          <a:xfrm rot="0">
            <a:off x="6404390" y="5807011"/>
            <a:ext cx="801075" cy="338829"/>
          </a:xfrm>
          <a:prstGeom prst="rect">
            <a:avLst/>
          </a:prstGeom>
        </p:spPr>
        <p:txBody>
          <a:bodyPr anchor="t" rtlCol="false" tIns="0" lIns="0" bIns="0" rIns="0">
            <a:spAutoFit/>
          </a:bodyPr>
          <a:lstStyle/>
          <a:p>
            <a:pPr algn="ctr">
              <a:lnSpc>
                <a:spcPts val="1179"/>
              </a:lnSpc>
            </a:pPr>
            <a:r>
              <a:rPr lang="en-US" sz="864" spc="10">
                <a:solidFill>
                  <a:srgbClr val="000000"/>
                </a:solidFill>
                <a:latin typeface="IBM Plex Sans Condensed"/>
              </a:rPr>
              <a:t>&lt;&lt;component&gt;&gt; </a:t>
            </a:r>
            <a:r>
              <a:rPr lang="en-US" sz="864" spc="10">
                <a:solidFill>
                  <a:srgbClr val="000000"/>
                </a:solidFill>
                <a:latin typeface="IBM Plex Sans Condensed Bold"/>
              </a:rPr>
              <a:t>Broker</a:t>
            </a:r>
          </a:p>
        </p:txBody>
      </p:sp>
      <p:sp>
        <p:nvSpPr>
          <p:cNvPr name="TextBox 23" id="23"/>
          <p:cNvSpPr txBox="true"/>
          <p:nvPr/>
        </p:nvSpPr>
        <p:spPr>
          <a:xfrm rot="0">
            <a:off x="6594357" y="6994433"/>
            <a:ext cx="801075" cy="188710"/>
          </a:xfrm>
          <a:prstGeom prst="rect">
            <a:avLst/>
          </a:prstGeom>
        </p:spPr>
        <p:txBody>
          <a:bodyPr anchor="t" rtlCol="false" tIns="0" lIns="0" bIns="0" rIns="0">
            <a:spAutoFit/>
          </a:bodyPr>
          <a:lstStyle/>
          <a:p>
            <a:pPr algn="l">
              <a:lnSpc>
                <a:spcPts val="1177"/>
              </a:lnSpc>
            </a:pPr>
            <a:r>
              <a:rPr lang="en-US" sz="864" spc="10">
                <a:solidFill>
                  <a:srgbClr val="000000"/>
                </a:solidFill>
                <a:latin typeface="IBM Plex Sans Condensed"/>
              </a:rPr>
              <a:t>&lt;&lt;component&gt;&gt;</a:t>
            </a:r>
          </a:p>
        </p:txBody>
      </p:sp>
      <p:sp>
        <p:nvSpPr>
          <p:cNvPr name="TextBox 24" id="24"/>
          <p:cNvSpPr txBox="true"/>
          <p:nvPr/>
        </p:nvSpPr>
        <p:spPr>
          <a:xfrm rot="0">
            <a:off x="6744375" y="7141287"/>
            <a:ext cx="519455" cy="191071"/>
          </a:xfrm>
          <a:prstGeom prst="rect">
            <a:avLst/>
          </a:prstGeom>
        </p:spPr>
        <p:txBody>
          <a:bodyPr anchor="t" rtlCol="false" tIns="0" lIns="0" bIns="0" rIns="0">
            <a:spAutoFit/>
          </a:bodyPr>
          <a:lstStyle/>
          <a:p>
            <a:pPr algn="l">
              <a:lnSpc>
                <a:spcPts val="1177"/>
              </a:lnSpc>
            </a:pPr>
            <a:r>
              <a:rPr lang="en-US" sz="864" spc="10">
                <a:solidFill>
                  <a:srgbClr val="000000"/>
                </a:solidFill>
                <a:latin typeface="IBM Plex Sans Condensed Bold"/>
              </a:rPr>
              <a:t>UIHandler</a:t>
            </a:r>
          </a:p>
        </p:txBody>
      </p:sp>
      <p:sp>
        <p:nvSpPr>
          <p:cNvPr name="TextBox 25" id="25"/>
          <p:cNvSpPr txBox="true"/>
          <p:nvPr/>
        </p:nvSpPr>
        <p:spPr>
          <a:xfrm rot="0">
            <a:off x="6834353" y="1975732"/>
            <a:ext cx="801075" cy="338829"/>
          </a:xfrm>
          <a:prstGeom prst="rect">
            <a:avLst/>
          </a:prstGeom>
        </p:spPr>
        <p:txBody>
          <a:bodyPr anchor="t" rtlCol="false" tIns="0" lIns="0" bIns="0" rIns="0">
            <a:spAutoFit/>
          </a:bodyPr>
          <a:lstStyle/>
          <a:p>
            <a:pPr algn="ctr">
              <a:lnSpc>
                <a:spcPts val="1179"/>
              </a:lnSpc>
            </a:pPr>
            <a:r>
              <a:rPr lang="en-US" sz="864" spc="10">
                <a:solidFill>
                  <a:srgbClr val="000000"/>
                </a:solidFill>
                <a:latin typeface="IBM Plex Sans Condensed"/>
              </a:rPr>
              <a:t>&lt;&lt;component&gt;&gt; </a:t>
            </a:r>
            <a:r>
              <a:rPr lang="en-US" sz="864" spc="10">
                <a:solidFill>
                  <a:srgbClr val="000000"/>
                </a:solidFill>
                <a:latin typeface="IBM Plex Sans Condensed Bold"/>
              </a:rPr>
              <a:t>BrokerPrx</a:t>
            </a:r>
          </a:p>
        </p:txBody>
      </p:sp>
      <p:sp>
        <p:nvSpPr>
          <p:cNvPr name="TextBox 26" id="26"/>
          <p:cNvSpPr txBox="true"/>
          <p:nvPr/>
        </p:nvSpPr>
        <p:spPr>
          <a:xfrm rot="0">
            <a:off x="7464330" y="4418037"/>
            <a:ext cx="268727"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join()</a:t>
            </a:r>
          </a:p>
        </p:txBody>
      </p:sp>
      <p:sp>
        <p:nvSpPr>
          <p:cNvPr name="TextBox 27" id="27"/>
          <p:cNvSpPr txBox="true"/>
          <p:nvPr/>
        </p:nvSpPr>
        <p:spPr>
          <a:xfrm rot="0">
            <a:off x="7874201" y="5036645"/>
            <a:ext cx="268727"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poll()</a:t>
            </a:r>
          </a:p>
        </p:txBody>
      </p:sp>
      <p:sp>
        <p:nvSpPr>
          <p:cNvPr name="TextBox 28" id="28"/>
          <p:cNvSpPr txBox="true"/>
          <p:nvPr/>
        </p:nvSpPr>
        <p:spPr>
          <a:xfrm rot="0">
            <a:off x="8054140" y="1594476"/>
            <a:ext cx="354536"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Broker</a:t>
            </a:r>
          </a:p>
        </p:txBody>
      </p:sp>
      <p:sp>
        <p:nvSpPr>
          <p:cNvPr name="TextBox 29" id="29"/>
          <p:cNvSpPr txBox="true"/>
          <p:nvPr/>
        </p:nvSpPr>
        <p:spPr>
          <a:xfrm rot="0">
            <a:off x="7834252" y="5834723"/>
            <a:ext cx="812895"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createAdapter()</a:t>
            </a:r>
          </a:p>
        </p:txBody>
      </p:sp>
      <p:sp>
        <p:nvSpPr>
          <p:cNvPr name="TextBox 30" id="30"/>
          <p:cNvSpPr txBox="true"/>
          <p:nvPr/>
        </p:nvSpPr>
        <p:spPr>
          <a:xfrm rot="0">
            <a:off x="8414000" y="9127090"/>
            <a:ext cx="354435"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Switch</a:t>
            </a:r>
          </a:p>
        </p:txBody>
      </p:sp>
      <p:sp>
        <p:nvSpPr>
          <p:cNvPr name="TextBox 31" id="31"/>
          <p:cNvSpPr txBox="true"/>
          <p:nvPr/>
        </p:nvSpPr>
        <p:spPr>
          <a:xfrm rot="0">
            <a:off x="8454183" y="8251810"/>
            <a:ext cx="476878" cy="198235"/>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a:rPr>
              <a:t>&lt;&lt;ETH&gt;&gt;</a:t>
            </a:r>
          </a:p>
        </p:txBody>
      </p:sp>
      <p:sp>
        <p:nvSpPr>
          <p:cNvPr name="TextBox 32" id="32"/>
          <p:cNvSpPr txBox="true"/>
          <p:nvPr/>
        </p:nvSpPr>
        <p:spPr>
          <a:xfrm rot="0">
            <a:off x="8734128" y="6824775"/>
            <a:ext cx="862020" cy="488395"/>
          </a:xfrm>
          <a:prstGeom prst="rect">
            <a:avLst/>
          </a:prstGeom>
        </p:spPr>
        <p:txBody>
          <a:bodyPr anchor="t" rtlCol="false" tIns="0" lIns="0" bIns="0" rIns="0">
            <a:spAutoFit/>
          </a:bodyPr>
          <a:lstStyle/>
          <a:p>
            <a:pPr algn="ctr">
              <a:lnSpc>
                <a:spcPts val="1178"/>
              </a:lnSpc>
            </a:pPr>
            <a:r>
              <a:rPr lang="en-US" sz="864" spc="10">
                <a:solidFill>
                  <a:srgbClr val="000000"/>
                </a:solidFill>
                <a:latin typeface="IBM Plex Sans Condensed"/>
              </a:rPr>
              <a:t>&lt;&lt;artifact&gt;&gt; &lt;&lt;Data Artifact&gt;&gt; </a:t>
            </a:r>
            <a:r>
              <a:rPr lang="en-US" sz="864" spc="10">
                <a:solidFill>
                  <a:srgbClr val="000000"/>
                </a:solidFill>
                <a:latin typeface="IBM Plex Sans Condensed Bold"/>
              </a:rPr>
              <a:t>DataMemory</a:t>
            </a:r>
          </a:p>
        </p:txBody>
      </p:sp>
      <p:sp>
        <p:nvSpPr>
          <p:cNvPr name="TextBox 33" id="33"/>
          <p:cNvSpPr txBox="true"/>
          <p:nvPr/>
        </p:nvSpPr>
        <p:spPr>
          <a:xfrm rot="0">
            <a:off x="8784140" y="2791727"/>
            <a:ext cx="825302"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assignServers()</a:t>
            </a:r>
          </a:p>
        </p:txBody>
      </p:sp>
      <p:sp>
        <p:nvSpPr>
          <p:cNvPr name="TextBox 34" id="34"/>
          <p:cNvSpPr txBox="true"/>
          <p:nvPr/>
        </p:nvSpPr>
        <p:spPr>
          <a:xfrm rot="0">
            <a:off x="8874101" y="3961249"/>
            <a:ext cx="801075" cy="338611"/>
          </a:xfrm>
          <a:prstGeom prst="rect">
            <a:avLst/>
          </a:prstGeom>
        </p:spPr>
        <p:txBody>
          <a:bodyPr anchor="t" rtlCol="false" tIns="0" lIns="0" bIns="0" rIns="0">
            <a:spAutoFit/>
          </a:bodyPr>
          <a:lstStyle/>
          <a:p>
            <a:pPr algn="ctr">
              <a:lnSpc>
                <a:spcPts val="1177"/>
              </a:lnSpc>
            </a:pPr>
            <a:r>
              <a:rPr lang="en-US" sz="864" spc="10">
                <a:solidFill>
                  <a:srgbClr val="000000"/>
                </a:solidFill>
                <a:latin typeface="IBM Plex Sans Condensed"/>
              </a:rPr>
              <a:t>&lt;&lt;component&gt;&gt; </a:t>
            </a:r>
            <a:r>
              <a:rPr lang="en-US" sz="864" spc="10">
                <a:solidFill>
                  <a:srgbClr val="000000"/>
                </a:solidFill>
                <a:latin typeface="IBM Plex Sans Condensed Bold"/>
              </a:rPr>
              <a:t>BrokerServent</a:t>
            </a:r>
          </a:p>
        </p:txBody>
      </p:sp>
      <p:sp>
        <p:nvSpPr>
          <p:cNvPr name="TextBox 35" id="35"/>
          <p:cNvSpPr txBox="true"/>
          <p:nvPr/>
        </p:nvSpPr>
        <p:spPr>
          <a:xfrm rot="0">
            <a:off x="9064085" y="2053455"/>
            <a:ext cx="611241"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addServer()</a:t>
            </a:r>
          </a:p>
        </p:txBody>
      </p:sp>
      <p:sp>
        <p:nvSpPr>
          <p:cNvPr name="TextBox 36" id="36"/>
          <p:cNvSpPr txBox="true"/>
          <p:nvPr/>
        </p:nvSpPr>
        <p:spPr>
          <a:xfrm rot="0">
            <a:off x="9613929" y="6206167"/>
            <a:ext cx="434233" cy="188710"/>
          </a:xfrm>
          <a:prstGeom prst="rect">
            <a:avLst/>
          </a:prstGeom>
        </p:spPr>
        <p:txBody>
          <a:bodyPr anchor="t" rtlCol="false" tIns="0" lIns="0" bIns="0" rIns="0">
            <a:spAutoFit/>
          </a:bodyPr>
          <a:lstStyle/>
          <a:p>
            <a:pPr algn="l">
              <a:lnSpc>
                <a:spcPts val="1177"/>
              </a:lnSpc>
            </a:pPr>
            <a:r>
              <a:rPr lang="en-US" sz="864" spc="10">
                <a:solidFill>
                  <a:srgbClr val="000000"/>
                </a:solidFill>
                <a:latin typeface="IBM Plex Sans Condensed"/>
              </a:rPr>
              <a:t>&lt;&lt;use&gt;&gt;</a:t>
            </a:r>
          </a:p>
        </p:txBody>
      </p:sp>
      <p:sp>
        <p:nvSpPr>
          <p:cNvPr name="TextBox 37" id="37"/>
          <p:cNvSpPr txBox="true"/>
          <p:nvPr/>
        </p:nvSpPr>
        <p:spPr>
          <a:xfrm rot="0">
            <a:off x="9463911" y="6355733"/>
            <a:ext cx="758062" cy="188710"/>
          </a:xfrm>
          <a:prstGeom prst="rect">
            <a:avLst/>
          </a:prstGeom>
        </p:spPr>
        <p:txBody>
          <a:bodyPr anchor="t" rtlCol="false" tIns="0" lIns="0" bIns="0" rIns="0">
            <a:spAutoFit/>
          </a:bodyPr>
          <a:lstStyle/>
          <a:p>
            <a:pPr algn="l">
              <a:lnSpc>
                <a:spcPts val="1177"/>
              </a:lnSpc>
            </a:pPr>
            <a:r>
              <a:rPr lang="en-US" sz="864" spc="10">
                <a:solidFill>
                  <a:srgbClr val="000000"/>
                </a:solidFill>
                <a:latin typeface="IBM Plex Sans Condensed"/>
              </a:rPr>
              <a:t>&lt;&lt;IO Stream&gt;&gt;</a:t>
            </a:r>
          </a:p>
        </p:txBody>
      </p:sp>
      <p:sp>
        <p:nvSpPr>
          <p:cNvPr name="TextBox 38" id="38"/>
          <p:cNvSpPr txBox="true"/>
          <p:nvPr/>
        </p:nvSpPr>
        <p:spPr>
          <a:xfrm rot="0">
            <a:off x="9803913" y="3200694"/>
            <a:ext cx="751733"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solveIntegral()</a:t>
            </a:r>
          </a:p>
        </p:txBody>
      </p:sp>
      <p:sp>
        <p:nvSpPr>
          <p:cNvPr name="TextBox 39" id="39"/>
          <p:cNvSpPr txBox="true"/>
          <p:nvPr/>
        </p:nvSpPr>
        <p:spPr>
          <a:xfrm rot="0">
            <a:off x="11703689" y="7812906"/>
            <a:ext cx="476878" cy="198235"/>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a:rPr>
              <a:t>&lt;&lt;ETH&gt;&gt;</a:t>
            </a:r>
          </a:p>
        </p:txBody>
      </p:sp>
      <p:sp>
        <p:nvSpPr>
          <p:cNvPr name="TextBox 40" id="40"/>
          <p:cNvSpPr txBox="true"/>
          <p:nvPr/>
        </p:nvSpPr>
        <p:spPr>
          <a:xfrm rot="0">
            <a:off x="11843661" y="2681892"/>
            <a:ext cx="678482"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solveIntegral</a:t>
            </a:r>
          </a:p>
        </p:txBody>
      </p:sp>
      <p:sp>
        <p:nvSpPr>
          <p:cNvPr name="TextBox 41" id="41"/>
          <p:cNvSpPr txBox="true"/>
          <p:nvPr/>
        </p:nvSpPr>
        <p:spPr>
          <a:xfrm rot="0">
            <a:off x="12293499" y="4589903"/>
            <a:ext cx="801075" cy="338611"/>
          </a:xfrm>
          <a:prstGeom prst="rect">
            <a:avLst/>
          </a:prstGeom>
        </p:spPr>
        <p:txBody>
          <a:bodyPr anchor="t" rtlCol="false" tIns="0" lIns="0" bIns="0" rIns="0">
            <a:spAutoFit/>
          </a:bodyPr>
          <a:lstStyle/>
          <a:p>
            <a:pPr algn="ctr">
              <a:lnSpc>
                <a:spcPts val="1177"/>
              </a:lnSpc>
            </a:pPr>
            <a:r>
              <a:rPr lang="en-US" sz="864" spc="10">
                <a:solidFill>
                  <a:srgbClr val="000000"/>
                </a:solidFill>
                <a:latin typeface="IBM Plex Sans Condensed"/>
              </a:rPr>
              <a:t>&lt;&lt;component&gt;&gt; </a:t>
            </a:r>
            <a:r>
              <a:rPr lang="en-US" sz="864" spc="10">
                <a:solidFill>
                  <a:srgbClr val="000000"/>
                </a:solidFill>
                <a:latin typeface="IBM Plex Sans Condensed Bold"/>
              </a:rPr>
              <a:t>ForkJoinPool</a:t>
            </a:r>
          </a:p>
        </p:txBody>
      </p:sp>
      <p:sp>
        <p:nvSpPr>
          <p:cNvPr name="TextBox 42" id="42"/>
          <p:cNvSpPr txBox="true"/>
          <p:nvPr/>
        </p:nvSpPr>
        <p:spPr>
          <a:xfrm rot="0">
            <a:off x="12263579" y="3741797"/>
            <a:ext cx="862036" cy="488395"/>
          </a:xfrm>
          <a:prstGeom prst="rect">
            <a:avLst/>
          </a:prstGeom>
        </p:spPr>
        <p:txBody>
          <a:bodyPr anchor="t" rtlCol="false" tIns="0" lIns="0" bIns="0" rIns="0">
            <a:spAutoFit/>
          </a:bodyPr>
          <a:lstStyle/>
          <a:p>
            <a:pPr algn="ctr">
              <a:lnSpc>
                <a:spcPts val="1178"/>
              </a:lnSpc>
            </a:pPr>
            <a:r>
              <a:rPr lang="en-US" sz="864" spc="10">
                <a:solidFill>
                  <a:srgbClr val="000000"/>
                </a:solidFill>
                <a:latin typeface="IBM Plex Sans Condensed"/>
              </a:rPr>
              <a:t>&lt;&lt;artifact&gt;&gt; &lt;&lt;Data Artifact&gt;&gt; </a:t>
            </a:r>
            <a:r>
              <a:rPr lang="en-US" sz="864" spc="10">
                <a:solidFill>
                  <a:srgbClr val="000000"/>
                </a:solidFill>
                <a:latin typeface="IBM Plex Sans Condensed Bold"/>
              </a:rPr>
              <a:t>DataMemory</a:t>
            </a:r>
          </a:p>
        </p:txBody>
      </p:sp>
      <p:sp>
        <p:nvSpPr>
          <p:cNvPr name="TextBox 43" id="43"/>
          <p:cNvSpPr txBox="true"/>
          <p:nvPr/>
        </p:nvSpPr>
        <p:spPr>
          <a:xfrm rot="0">
            <a:off x="13093368" y="2185356"/>
            <a:ext cx="801075" cy="338611"/>
          </a:xfrm>
          <a:prstGeom prst="rect">
            <a:avLst/>
          </a:prstGeom>
        </p:spPr>
        <p:txBody>
          <a:bodyPr anchor="t" rtlCol="false" tIns="0" lIns="0" bIns="0" rIns="0">
            <a:spAutoFit/>
          </a:bodyPr>
          <a:lstStyle/>
          <a:p>
            <a:pPr algn="ctr">
              <a:lnSpc>
                <a:spcPts val="1177"/>
              </a:lnSpc>
            </a:pPr>
            <a:r>
              <a:rPr lang="en-US" sz="864" spc="10">
                <a:solidFill>
                  <a:srgbClr val="000000"/>
                </a:solidFill>
                <a:latin typeface="IBM Plex Sans Condensed"/>
              </a:rPr>
              <a:t>&lt;&lt;component&gt;&gt; </a:t>
            </a:r>
            <a:r>
              <a:rPr lang="en-US" sz="864" spc="10">
                <a:solidFill>
                  <a:srgbClr val="000000"/>
                </a:solidFill>
                <a:latin typeface="IBM Plex Sans Condensed Bold"/>
              </a:rPr>
              <a:t>ServerProxy</a:t>
            </a:r>
          </a:p>
        </p:txBody>
      </p:sp>
      <p:sp>
        <p:nvSpPr>
          <p:cNvPr name="TextBox 44" id="44"/>
          <p:cNvSpPr txBox="true"/>
          <p:nvPr/>
        </p:nvSpPr>
        <p:spPr>
          <a:xfrm rot="0">
            <a:off x="13813322" y="5146245"/>
            <a:ext cx="421676"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invoke()</a:t>
            </a:r>
          </a:p>
        </p:txBody>
      </p:sp>
      <p:sp>
        <p:nvSpPr>
          <p:cNvPr name="TextBox 45" id="45"/>
          <p:cNvSpPr txBox="true"/>
          <p:nvPr/>
        </p:nvSpPr>
        <p:spPr>
          <a:xfrm rot="0">
            <a:off x="14083222" y="3731751"/>
            <a:ext cx="434233" cy="188710"/>
          </a:xfrm>
          <a:prstGeom prst="rect">
            <a:avLst/>
          </a:prstGeom>
        </p:spPr>
        <p:txBody>
          <a:bodyPr anchor="t" rtlCol="false" tIns="0" lIns="0" bIns="0" rIns="0">
            <a:spAutoFit/>
          </a:bodyPr>
          <a:lstStyle/>
          <a:p>
            <a:pPr algn="l">
              <a:lnSpc>
                <a:spcPts val="1179"/>
              </a:lnSpc>
            </a:pPr>
            <a:r>
              <a:rPr lang="en-US" sz="864" spc="10">
                <a:solidFill>
                  <a:srgbClr val="000000"/>
                </a:solidFill>
                <a:latin typeface="IBM Plex Sans Condensed"/>
              </a:rPr>
              <a:t>&lt;&lt;use&gt;&gt;</a:t>
            </a:r>
          </a:p>
        </p:txBody>
      </p:sp>
      <p:sp>
        <p:nvSpPr>
          <p:cNvPr name="TextBox 46" id="46"/>
          <p:cNvSpPr txBox="true"/>
          <p:nvPr/>
        </p:nvSpPr>
        <p:spPr>
          <a:xfrm rot="0">
            <a:off x="13933203" y="3881552"/>
            <a:ext cx="758062" cy="188710"/>
          </a:xfrm>
          <a:prstGeom prst="rect">
            <a:avLst/>
          </a:prstGeom>
        </p:spPr>
        <p:txBody>
          <a:bodyPr anchor="t" rtlCol="false" tIns="0" lIns="0" bIns="0" rIns="0">
            <a:spAutoFit/>
          </a:bodyPr>
          <a:lstStyle/>
          <a:p>
            <a:pPr algn="l">
              <a:lnSpc>
                <a:spcPts val="1179"/>
              </a:lnSpc>
            </a:pPr>
            <a:r>
              <a:rPr lang="en-US" sz="864" spc="10">
                <a:solidFill>
                  <a:srgbClr val="000000"/>
                </a:solidFill>
                <a:latin typeface="IBM Plex Sans Condensed"/>
              </a:rPr>
              <a:t>&lt;&lt;IO Stream&gt;&gt;</a:t>
            </a:r>
          </a:p>
        </p:txBody>
      </p:sp>
      <p:sp>
        <p:nvSpPr>
          <p:cNvPr name="TextBox 47" id="47"/>
          <p:cNvSpPr txBox="true"/>
          <p:nvPr/>
        </p:nvSpPr>
        <p:spPr>
          <a:xfrm rot="0">
            <a:off x="14383258" y="8371691"/>
            <a:ext cx="476878" cy="198235"/>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a:rPr>
              <a:t>&lt;&lt;ETH&gt;&gt;</a:t>
            </a:r>
          </a:p>
        </p:txBody>
      </p:sp>
      <p:sp>
        <p:nvSpPr>
          <p:cNvPr name="TextBox 48" id="48"/>
          <p:cNvSpPr txBox="true"/>
          <p:nvPr/>
        </p:nvSpPr>
        <p:spPr>
          <a:xfrm rot="0">
            <a:off x="14543323" y="1594476"/>
            <a:ext cx="403626"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Server1</a:t>
            </a:r>
          </a:p>
        </p:txBody>
      </p:sp>
      <p:sp>
        <p:nvSpPr>
          <p:cNvPr name="TextBox 49" id="49"/>
          <p:cNvSpPr txBox="true"/>
          <p:nvPr/>
        </p:nvSpPr>
        <p:spPr>
          <a:xfrm rot="0">
            <a:off x="14673249" y="6784809"/>
            <a:ext cx="574825" cy="338611"/>
          </a:xfrm>
          <a:prstGeom prst="rect">
            <a:avLst/>
          </a:prstGeom>
        </p:spPr>
        <p:txBody>
          <a:bodyPr anchor="t" rtlCol="false" tIns="0" lIns="0" bIns="0" rIns="0">
            <a:spAutoFit/>
          </a:bodyPr>
          <a:lstStyle/>
          <a:p>
            <a:pPr algn="ctr">
              <a:lnSpc>
                <a:spcPts val="1177"/>
              </a:lnSpc>
            </a:pPr>
            <a:r>
              <a:rPr lang="en-US" sz="864" spc="10">
                <a:solidFill>
                  <a:srgbClr val="000000"/>
                </a:solidFill>
                <a:latin typeface="IBM Plex Sans Condensed"/>
              </a:rPr>
              <a:t>&lt;&lt;device&gt;&gt; </a:t>
            </a:r>
            <a:r>
              <a:rPr lang="en-US" sz="864" spc="10">
                <a:solidFill>
                  <a:srgbClr val="000000"/>
                </a:solidFill>
                <a:latin typeface="IBM Plex Sans Condensed Bold"/>
              </a:rPr>
              <a:t>ServerN</a:t>
            </a:r>
          </a:p>
        </p:txBody>
      </p:sp>
      <p:sp>
        <p:nvSpPr>
          <p:cNvPr name="TextBox 50" id="50"/>
          <p:cNvSpPr txBox="true"/>
          <p:nvPr/>
        </p:nvSpPr>
        <p:spPr>
          <a:xfrm rot="0">
            <a:off x="14493328" y="2163073"/>
            <a:ext cx="782389"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checkedCast.()</a:t>
            </a:r>
          </a:p>
        </p:txBody>
      </p:sp>
      <p:sp>
        <p:nvSpPr>
          <p:cNvPr name="TextBox 51" id="51"/>
          <p:cNvSpPr txBox="true"/>
          <p:nvPr/>
        </p:nvSpPr>
        <p:spPr>
          <a:xfrm rot="0">
            <a:off x="14973068" y="3200694"/>
            <a:ext cx="354485"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solve()</a:t>
            </a:r>
          </a:p>
        </p:txBody>
      </p:sp>
      <p:sp>
        <p:nvSpPr>
          <p:cNvPr name="TextBox 52" id="52"/>
          <p:cNvSpPr txBox="true"/>
          <p:nvPr/>
        </p:nvSpPr>
        <p:spPr>
          <a:xfrm rot="0">
            <a:off x="15393204" y="4639680"/>
            <a:ext cx="801075" cy="338829"/>
          </a:xfrm>
          <a:prstGeom prst="rect">
            <a:avLst/>
          </a:prstGeom>
        </p:spPr>
        <p:txBody>
          <a:bodyPr anchor="t" rtlCol="false" tIns="0" lIns="0" bIns="0" rIns="0">
            <a:spAutoFit/>
          </a:bodyPr>
          <a:lstStyle/>
          <a:p>
            <a:pPr algn="ctr">
              <a:lnSpc>
                <a:spcPts val="1179"/>
              </a:lnSpc>
            </a:pPr>
            <a:r>
              <a:rPr lang="en-US" sz="864" spc="10">
                <a:solidFill>
                  <a:srgbClr val="000000"/>
                </a:solidFill>
                <a:latin typeface="IBM Plex Sans Condensed"/>
              </a:rPr>
              <a:t>&lt;&lt;component&gt;&gt; </a:t>
            </a:r>
            <a:r>
              <a:rPr lang="en-US" sz="864" spc="10">
                <a:solidFill>
                  <a:srgbClr val="000000"/>
                </a:solidFill>
                <a:latin typeface="IBM Plex Sans Condensed Bold"/>
              </a:rPr>
              <a:t>serverServent</a:t>
            </a:r>
          </a:p>
        </p:txBody>
      </p:sp>
      <p:sp>
        <p:nvSpPr>
          <p:cNvPr name="TextBox 53" id="53"/>
          <p:cNvSpPr txBox="true"/>
          <p:nvPr/>
        </p:nvSpPr>
        <p:spPr>
          <a:xfrm rot="0">
            <a:off x="16072975" y="6196642"/>
            <a:ext cx="195643" cy="198235"/>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a:rPr>
              <a:t>1...*</a:t>
            </a:r>
          </a:p>
        </p:txBody>
      </p:sp>
      <p:sp>
        <p:nvSpPr>
          <p:cNvPr name="TextBox 54" id="54"/>
          <p:cNvSpPr txBox="true"/>
          <p:nvPr/>
        </p:nvSpPr>
        <p:spPr>
          <a:xfrm rot="0">
            <a:off x="15593016" y="4128715"/>
            <a:ext cx="782289"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solveIntegral.()</a:t>
            </a:r>
          </a:p>
        </p:txBody>
      </p:sp>
      <p:sp>
        <p:nvSpPr>
          <p:cNvPr name="TextBox 55" id="55"/>
          <p:cNvSpPr txBox="true"/>
          <p:nvPr/>
        </p:nvSpPr>
        <p:spPr>
          <a:xfrm rot="0">
            <a:off x="15983014" y="2275099"/>
            <a:ext cx="801075" cy="338829"/>
          </a:xfrm>
          <a:prstGeom prst="rect">
            <a:avLst/>
          </a:prstGeom>
        </p:spPr>
        <p:txBody>
          <a:bodyPr anchor="t" rtlCol="false" tIns="0" lIns="0" bIns="0" rIns="0">
            <a:spAutoFit/>
          </a:bodyPr>
          <a:lstStyle/>
          <a:p>
            <a:pPr algn="ctr">
              <a:lnSpc>
                <a:spcPts val="1179"/>
              </a:lnSpc>
            </a:pPr>
            <a:r>
              <a:rPr lang="en-US" sz="864" spc="10">
                <a:solidFill>
                  <a:srgbClr val="000000"/>
                </a:solidFill>
                <a:latin typeface="IBM Plex Sans Condensed"/>
              </a:rPr>
              <a:t>&lt;&lt;component&gt;&gt; </a:t>
            </a:r>
            <a:r>
              <a:rPr lang="en-US" sz="864" spc="10">
                <a:solidFill>
                  <a:srgbClr val="000000"/>
                </a:solidFill>
                <a:latin typeface="IBM Plex Sans Condensed Bold"/>
              </a:rPr>
              <a:t>Server</a:t>
            </a:r>
          </a:p>
        </p:txBody>
      </p:sp>
      <p:sp>
        <p:nvSpPr>
          <p:cNvPr name="TextBox 56" id="56"/>
          <p:cNvSpPr txBox="true"/>
          <p:nvPr/>
        </p:nvSpPr>
        <p:spPr>
          <a:xfrm rot="0">
            <a:off x="16842941" y="3619724"/>
            <a:ext cx="537722" cy="200596"/>
          </a:xfrm>
          <a:prstGeom prst="rect">
            <a:avLst/>
          </a:prstGeom>
        </p:spPr>
        <p:txBody>
          <a:bodyPr anchor="t" rtlCol="false" tIns="0" lIns="0" bIns="0" rIns="0">
            <a:spAutoFit/>
          </a:bodyPr>
          <a:lstStyle/>
          <a:p>
            <a:pPr algn="l">
              <a:lnSpc>
                <a:spcPts val="1209"/>
              </a:lnSpc>
            </a:pPr>
            <a:r>
              <a:rPr lang="en-US" sz="864" spc="10">
                <a:solidFill>
                  <a:srgbClr val="000000"/>
                </a:solidFill>
                <a:latin typeface="IBM Plex Sans Condensed Bold"/>
              </a:rPr>
              <a:t>initialize.()</a:t>
            </a:r>
          </a:p>
        </p:txBody>
      </p:sp>
      <p:sp>
        <p:nvSpPr>
          <p:cNvPr name="TextBox 57" id="57"/>
          <p:cNvSpPr txBox="true"/>
          <p:nvPr/>
        </p:nvSpPr>
        <p:spPr>
          <a:xfrm rot="0">
            <a:off x="415257" y="274815"/>
            <a:ext cx="2116180" cy="139837"/>
          </a:xfrm>
          <a:prstGeom prst="rect">
            <a:avLst/>
          </a:prstGeom>
        </p:spPr>
        <p:txBody>
          <a:bodyPr anchor="t" rtlCol="false" tIns="0" lIns="0" bIns="0" rIns="0">
            <a:spAutoFit/>
          </a:bodyPr>
          <a:lstStyle/>
          <a:p>
            <a:pPr algn="l">
              <a:lnSpc>
                <a:spcPts val="879"/>
              </a:lnSpc>
            </a:pPr>
            <a:r>
              <a:rPr lang="en-US" sz="628" spc="7">
                <a:solidFill>
                  <a:srgbClr val="787878"/>
                </a:solidFill>
                <a:latin typeface="IBM Plex Sans Condensed"/>
              </a:rPr>
              <a:t>Visual Paradigm Professional(Juan Lora(Universidad Icesi))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210518" y="-7148621"/>
            <a:ext cx="18709036" cy="24584241"/>
          </a:xfrm>
          <a:custGeom>
            <a:avLst/>
            <a:gdLst/>
            <a:ahLst/>
            <a:cxnLst/>
            <a:rect r="r" b="b" t="t" l="l"/>
            <a:pathLst>
              <a:path h="24584241" w="18709036">
                <a:moveTo>
                  <a:pt x="0" y="0"/>
                </a:moveTo>
                <a:lnTo>
                  <a:pt x="18709036" y="0"/>
                </a:lnTo>
                <a:lnTo>
                  <a:pt x="18709036" y="24584242"/>
                </a:lnTo>
                <a:lnTo>
                  <a:pt x="0" y="24584242"/>
                </a:lnTo>
                <a:lnTo>
                  <a:pt x="0" y="0"/>
                </a:lnTo>
                <a:close/>
              </a:path>
            </a:pathLst>
          </a:custGeom>
          <a:blipFill>
            <a:blip r:embed="rId2">
              <a:alphaModFix amt="19999"/>
            </a:blip>
            <a:stretch>
              <a:fillRect l="-30227" t="0" r="-36193" b="0"/>
            </a:stretch>
          </a:blipFill>
        </p:spPr>
      </p:sp>
      <p:sp>
        <p:nvSpPr>
          <p:cNvPr name="TextBox 3" id="3"/>
          <p:cNvSpPr txBox="true"/>
          <p:nvPr/>
        </p:nvSpPr>
        <p:spPr>
          <a:xfrm rot="0">
            <a:off x="3215075" y="2586709"/>
            <a:ext cx="11392902" cy="6981825"/>
          </a:xfrm>
          <a:prstGeom prst="rect">
            <a:avLst/>
          </a:prstGeom>
        </p:spPr>
        <p:txBody>
          <a:bodyPr anchor="t" rtlCol="false" tIns="0" lIns="0" bIns="0" rIns="0">
            <a:spAutoFit/>
          </a:bodyPr>
          <a:lstStyle/>
          <a:p>
            <a:pPr algn="ctr">
              <a:lnSpc>
                <a:spcPts val="18000"/>
              </a:lnSpc>
            </a:pPr>
            <a:r>
              <a:rPr lang="en-US" sz="18000">
                <a:solidFill>
                  <a:srgbClr val="000000"/>
                </a:solidFill>
                <a:latin typeface="Open Sans 1 Bold"/>
              </a:rPr>
              <a:t>Patrones de diseño</a:t>
            </a:r>
          </a:p>
          <a:p>
            <a:pPr algn="ctr">
              <a:lnSpc>
                <a:spcPts val="18000"/>
              </a:lnSpc>
            </a:pPr>
          </a:p>
        </p:txBody>
      </p:sp>
      <p:sp>
        <p:nvSpPr>
          <p:cNvPr name="Freeform 4" id="4"/>
          <p:cNvSpPr/>
          <p:nvPr/>
        </p:nvSpPr>
        <p:spPr>
          <a:xfrm flipH="false" flipV="false" rot="0">
            <a:off x="16668347" y="717540"/>
            <a:ext cx="731359" cy="311160"/>
          </a:xfrm>
          <a:custGeom>
            <a:avLst/>
            <a:gdLst/>
            <a:ahLst/>
            <a:cxnLst/>
            <a:rect r="r" b="b" t="t" l="l"/>
            <a:pathLst>
              <a:path h="311160" w="731359">
                <a:moveTo>
                  <a:pt x="0" y="0"/>
                </a:moveTo>
                <a:lnTo>
                  <a:pt x="731358" y="0"/>
                </a:lnTo>
                <a:lnTo>
                  <a:pt x="731358" y="311160"/>
                </a:lnTo>
                <a:lnTo>
                  <a:pt x="0" y="311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5379798" y="9568534"/>
            <a:ext cx="7179693"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635FED"/>
        </a:solidFill>
      </p:bgPr>
    </p:bg>
    <p:spTree>
      <p:nvGrpSpPr>
        <p:cNvPr id="1" name=""/>
        <p:cNvGrpSpPr/>
        <p:nvPr/>
      </p:nvGrpSpPr>
      <p:grpSpPr>
        <a:xfrm>
          <a:off x="0" y="0"/>
          <a:ext cx="0" cy="0"/>
          <a:chOff x="0" y="0"/>
          <a:chExt cx="0" cy="0"/>
        </a:xfrm>
      </p:grpSpPr>
      <p:sp>
        <p:nvSpPr>
          <p:cNvPr name="Freeform 2" id="2"/>
          <p:cNvSpPr/>
          <p:nvPr/>
        </p:nvSpPr>
        <p:spPr>
          <a:xfrm flipH="false" flipV="false" rot="0">
            <a:off x="9165250" y="5630918"/>
            <a:ext cx="14578232" cy="11510729"/>
          </a:xfrm>
          <a:custGeom>
            <a:avLst/>
            <a:gdLst/>
            <a:ahLst/>
            <a:cxnLst/>
            <a:rect r="r" b="b" t="t" l="l"/>
            <a:pathLst>
              <a:path h="11510729" w="14578232">
                <a:moveTo>
                  <a:pt x="0" y="0"/>
                </a:moveTo>
                <a:lnTo>
                  <a:pt x="14578233" y="0"/>
                </a:lnTo>
                <a:lnTo>
                  <a:pt x="14578233" y="11510729"/>
                </a:lnTo>
                <a:lnTo>
                  <a:pt x="0" y="11510729"/>
                </a:lnTo>
                <a:lnTo>
                  <a:pt x="0" y="0"/>
                </a:lnTo>
                <a:close/>
              </a:path>
            </a:pathLst>
          </a:custGeom>
          <a:blipFill>
            <a:blip r:embed="rId2"/>
            <a:stretch>
              <a:fillRect l="0" t="0" r="0" b="0"/>
            </a:stretch>
          </a:blipFill>
        </p:spPr>
      </p:sp>
      <p:sp>
        <p:nvSpPr>
          <p:cNvPr name="Freeform 3" id="3"/>
          <p:cNvSpPr/>
          <p:nvPr/>
        </p:nvSpPr>
        <p:spPr>
          <a:xfrm flipH="false" flipV="false" rot="-3012077">
            <a:off x="-4517324" y="1149019"/>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3">
              <a:alphaModFix amt="31999"/>
            </a:blip>
            <a:stretch>
              <a:fillRect l="0" t="0" r="0" b="0"/>
            </a:stretch>
          </a:blipFill>
        </p:spPr>
      </p:sp>
      <p:grpSp>
        <p:nvGrpSpPr>
          <p:cNvPr name="Group 4" id="4"/>
          <p:cNvGrpSpPr/>
          <p:nvPr/>
        </p:nvGrpSpPr>
        <p:grpSpPr>
          <a:xfrm rot="0">
            <a:off x="12248161" y="2500517"/>
            <a:ext cx="5441378" cy="6757783"/>
            <a:chOff x="0" y="0"/>
            <a:chExt cx="1433120" cy="1779828"/>
          </a:xfrm>
        </p:grpSpPr>
        <p:sp>
          <p:nvSpPr>
            <p:cNvPr name="Freeform 5" id="5"/>
            <p:cNvSpPr/>
            <p:nvPr/>
          </p:nvSpPr>
          <p:spPr>
            <a:xfrm flipH="false" flipV="false" rot="0">
              <a:off x="0" y="0"/>
              <a:ext cx="1433120" cy="1779828"/>
            </a:xfrm>
            <a:custGeom>
              <a:avLst/>
              <a:gdLst/>
              <a:ahLst/>
              <a:cxnLst/>
              <a:rect r="r" b="b" t="t" l="l"/>
              <a:pathLst>
                <a:path h="1779828" w="1433120">
                  <a:moveTo>
                    <a:pt x="71139" y="0"/>
                  </a:moveTo>
                  <a:lnTo>
                    <a:pt x="1361981" y="0"/>
                  </a:lnTo>
                  <a:cubicBezTo>
                    <a:pt x="1380848" y="0"/>
                    <a:pt x="1398943" y="7495"/>
                    <a:pt x="1412284" y="20836"/>
                  </a:cubicBezTo>
                  <a:cubicBezTo>
                    <a:pt x="1425625" y="34177"/>
                    <a:pt x="1433120" y="52272"/>
                    <a:pt x="1433120" y="71139"/>
                  </a:cubicBezTo>
                  <a:lnTo>
                    <a:pt x="1433120" y="1708689"/>
                  </a:lnTo>
                  <a:cubicBezTo>
                    <a:pt x="1433120" y="1727556"/>
                    <a:pt x="1425625" y="1745650"/>
                    <a:pt x="1412284" y="1758992"/>
                  </a:cubicBezTo>
                  <a:cubicBezTo>
                    <a:pt x="1398943" y="1772333"/>
                    <a:pt x="1380848" y="1779828"/>
                    <a:pt x="1361981" y="1779828"/>
                  </a:cubicBezTo>
                  <a:lnTo>
                    <a:pt x="71139" y="1779828"/>
                  </a:lnTo>
                  <a:cubicBezTo>
                    <a:pt x="52272" y="1779828"/>
                    <a:pt x="34177" y="1772333"/>
                    <a:pt x="20836" y="1758992"/>
                  </a:cubicBezTo>
                  <a:cubicBezTo>
                    <a:pt x="7495" y="1745650"/>
                    <a:pt x="0" y="1727556"/>
                    <a:pt x="0" y="1708689"/>
                  </a:cubicBezTo>
                  <a:lnTo>
                    <a:pt x="0" y="71139"/>
                  </a:lnTo>
                  <a:cubicBezTo>
                    <a:pt x="0" y="52272"/>
                    <a:pt x="7495" y="34177"/>
                    <a:pt x="20836" y="20836"/>
                  </a:cubicBezTo>
                  <a:cubicBezTo>
                    <a:pt x="34177" y="7495"/>
                    <a:pt x="52272" y="0"/>
                    <a:pt x="71139" y="0"/>
                  </a:cubicBezTo>
                  <a:close/>
                </a:path>
              </a:pathLst>
            </a:custGeom>
            <a:solidFill>
              <a:srgbClr val="000000">
                <a:alpha val="0"/>
              </a:srgbClr>
            </a:solidFill>
            <a:ln w="19050" cap="rnd">
              <a:solidFill>
                <a:srgbClr val="FFFFFF"/>
              </a:solidFill>
              <a:prstDash val="solid"/>
              <a:round/>
            </a:ln>
          </p:spPr>
        </p:sp>
        <p:sp>
          <p:nvSpPr>
            <p:cNvPr name="TextBox 6" id="6"/>
            <p:cNvSpPr txBox="true"/>
            <p:nvPr/>
          </p:nvSpPr>
          <p:spPr>
            <a:xfrm>
              <a:off x="0" y="-28575"/>
              <a:ext cx="1433120" cy="1808403"/>
            </a:xfrm>
            <a:prstGeom prst="rect">
              <a:avLst/>
            </a:prstGeom>
          </p:spPr>
          <p:txBody>
            <a:bodyPr anchor="ctr" rtlCol="false" tIns="50800" lIns="50800" bIns="50800" rIns="50800"/>
            <a:lstStyle/>
            <a:p>
              <a:pPr algn="ctr">
                <a:lnSpc>
                  <a:spcPts val="2240"/>
                </a:lnSpc>
              </a:pPr>
            </a:p>
          </p:txBody>
        </p:sp>
      </p:grpSp>
      <p:sp>
        <p:nvSpPr>
          <p:cNvPr name="TextBox 7" id="7"/>
          <p:cNvSpPr txBox="true"/>
          <p:nvPr/>
        </p:nvSpPr>
        <p:spPr>
          <a:xfrm rot="0">
            <a:off x="1028700" y="1031868"/>
            <a:ext cx="10171024" cy="1060451"/>
          </a:xfrm>
          <a:prstGeom prst="rect">
            <a:avLst/>
          </a:prstGeom>
        </p:spPr>
        <p:txBody>
          <a:bodyPr anchor="t" rtlCol="false" tIns="0" lIns="0" bIns="0" rIns="0">
            <a:spAutoFit/>
          </a:bodyPr>
          <a:lstStyle/>
          <a:p>
            <a:pPr algn="l">
              <a:lnSpc>
                <a:spcPts val="8000"/>
              </a:lnSpc>
            </a:pPr>
            <a:r>
              <a:rPr lang="en-US" sz="8000">
                <a:solidFill>
                  <a:srgbClr val="FFFFFF"/>
                </a:solidFill>
                <a:latin typeface="Open Sans 1 Bold"/>
              </a:rPr>
              <a:t>Patrones</a:t>
            </a:r>
          </a:p>
        </p:txBody>
      </p:sp>
      <p:grpSp>
        <p:nvGrpSpPr>
          <p:cNvPr name="Group 8" id="8"/>
          <p:cNvGrpSpPr/>
          <p:nvPr/>
        </p:nvGrpSpPr>
        <p:grpSpPr>
          <a:xfrm rot="0">
            <a:off x="598461" y="2500517"/>
            <a:ext cx="5441378" cy="6756267"/>
            <a:chOff x="0" y="0"/>
            <a:chExt cx="1433120" cy="1779428"/>
          </a:xfrm>
        </p:grpSpPr>
        <p:sp>
          <p:nvSpPr>
            <p:cNvPr name="Freeform 9" id="9"/>
            <p:cNvSpPr/>
            <p:nvPr/>
          </p:nvSpPr>
          <p:spPr>
            <a:xfrm flipH="false" flipV="false" rot="0">
              <a:off x="0" y="0"/>
              <a:ext cx="1433120" cy="1779428"/>
            </a:xfrm>
            <a:custGeom>
              <a:avLst/>
              <a:gdLst/>
              <a:ahLst/>
              <a:cxnLst/>
              <a:rect r="r" b="b" t="t" l="l"/>
              <a:pathLst>
                <a:path h="1779428" w="1433120">
                  <a:moveTo>
                    <a:pt x="71139" y="0"/>
                  </a:moveTo>
                  <a:lnTo>
                    <a:pt x="1361981" y="0"/>
                  </a:lnTo>
                  <a:cubicBezTo>
                    <a:pt x="1380848" y="0"/>
                    <a:pt x="1398943" y="7495"/>
                    <a:pt x="1412284" y="20836"/>
                  </a:cubicBezTo>
                  <a:cubicBezTo>
                    <a:pt x="1425625" y="34177"/>
                    <a:pt x="1433120" y="52272"/>
                    <a:pt x="1433120" y="71139"/>
                  </a:cubicBezTo>
                  <a:lnTo>
                    <a:pt x="1433120" y="1708289"/>
                  </a:lnTo>
                  <a:cubicBezTo>
                    <a:pt x="1433120" y="1727156"/>
                    <a:pt x="1425625" y="1745251"/>
                    <a:pt x="1412284" y="1758592"/>
                  </a:cubicBezTo>
                  <a:cubicBezTo>
                    <a:pt x="1398943" y="1771933"/>
                    <a:pt x="1380848" y="1779428"/>
                    <a:pt x="1361981" y="1779428"/>
                  </a:cubicBezTo>
                  <a:lnTo>
                    <a:pt x="71139" y="1779428"/>
                  </a:lnTo>
                  <a:cubicBezTo>
                    <a:pt x="52272" y="1779428"/>
                    <a:pt x="34177" y="1771933"/>
                    <a:pt x="20836" y="1758592"/>
                  </a:cubicBezTo>
                  <a:cubicBezTo>
                    <a:pt x="7495" y="1745251"/>
                    <a:pt x="0" y="1727156"/>
                    <a:pt x="0" y="1708289"/>
                  </a:cubicBezTo>
                  <a:lnTo>
                    <a:pt x="0" y="71139"/>
                  </a:lnTo>
                  <a:cubicBezTo>
                    <a:pt x="0" y="52272"/>
                    <a:pt x="7495" y="34177"/>
                    <a:pt x="20836" y="20836"/>
                  </a:cubicBezTo>
                  <a:cubicBezTo>
                    <a:pt x="34177" y="7495"/>
                    <a:pt x="52272" y="0"/>
                    <a:pt x="71139"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28575"/>
              <a:ext cx="1433120" cy="1808003"/>
            </a:xfrm>
            <a:prstGeom prst="rect">
              <a:avLst/>
            </a:prstGeom>
          </p:spPr>
          <p:txBody>
            <a:bodyPr anchor="ctr" rtlCol="false" tIns="50800" lIns="50800" bIns="50800" rIns="50800"/>
            <a:lstStyle/>
            <a:p>
              <a:pPr algn="ctr">
                <a:lnSpc>
                  <a:spcPts val="2240"/>
                </a:lnSpc>
              </a:pPr>
            </a:p>
          </p:txBody>
        </p:sp>
      </p:grpSp>
      <p:grpSp>
        <p:nvGrpSpPr>
          <p:cNvPr name="Group 11" id="11"/>
          <p:cNvGrpSpPr/>
          <p:nvPr/>
        </p:nvGrpSpPr>
        <p:grpSpPr>
          <a:xfrm rot="0">
            <a:off x="6423311" y="2500517"/>
            <a:ext cx="5441378" cy="6757783"/>
            <a:chOff x="0" y="0"/>
            <a:chExt cx="1433120" cy="1779828"/>
          </a:xfrm>
        </p:grpSpPr>
        <p:sp>
          <p:nvSpPr>
            <p:cNvPr name="Freeform 12" id="12"/>
            <p:cNvSpPr/>
            <p:nvPr/>
          </p:nvSpPr>
          <p:spPr>
            <a:xfrm flipH="false" flipV="false" rot="0">
              <a:off x="0" y="0"/>
              <a:ext cx="1433120" cy="1779828"/>
            </a:xfrm>
            <a:custGeom>
              <a:avLst/>
              <a:gdLst/>
              <a:ahLst/>
              <a:cxnLst/>
              <a:rect r="r" b="b" t="t" l="l"/>
              <a:pathLst>
                <a:path h="1779828" w="1433120">
                  <a:moveTo>
                    <a:pt x="71139" y="0"/>
                  </a:moveTo>
                  <a:lnTo>
                    <a:pt x="1361981" y="0"/>
                  </a:lnTo>
                  <a:cubicBezTo>
                    <a:pt x="1380848" y="0"/>
                    <a:pt x="1398943" y="7495"/>
                    <a:pt x="1412284" y="20836"/>
                  </a:cubicBezTo>
                  <a:cubicBezTo>
                    <a:pt x="1425625" y="34177"/>
                    <a:pt x="1433120" y="52272"/>
                    <a:pt x="1433120" y="71139"/>
                  </a:cubicBezTo>
                  <a:lnTo>
                    <a:pt x="1433120" y="1708689"/>
                  </a:lnTo>
                  <a:cubicBezTo>
                    <a:pt x="1433120" y="1727556"/>
                    <a:pt x="1425625" y="1745650"/>
                    <a:pt x="1412284" y="1758992"/>
                  </a:cubicBezTo>
                  <a:cubicBezTo>
                    <a:pt x="1398943" y="1772333"/>
                    <a:pt x="1380848" y="1779828"/>
                    <a:pt x="1361981" y="1779828"/>
                  </a:cubicBezTo>
                  <a:lnTo>
                    <a:pt x="71139" y="1779828"/>
                  </a:lnTo>
                  <a:cubicBezTo>
                    <a:pt x="52272" y="1779828"/>
                    <a:pt x="34177" y="1772333"/>
                    <a:pt x="20836" y="1758992"/>
                  </a:cubicBezTo>
                  <a:cubicBezTo>
                    <a:pt x="7495" y="1745650"/>
                    <a:pt x="0" y="1727556"/>
                    <a:pt x="0" y="1708689"/>
                  </a:cubicBezTo>
                  <a:lnTo>
                    <a:pt x="0" y="71139"/>
                  </a:lnTo>
                  <a:cubicBezTo>
                    <a:pt x="0" y="52272"/>
                    <a:pt x="7495" y="34177"/>
                    <a:pt x="20836" y="20836"/>
                  </a:cubicBezTo>
                  <a:cubicBezTo>
                    <a:pt x="34177" y="7495"/>
                    <a:pt x="52272" y="0"/>
                    <a:pt x="71139" y="0"/>
                  </a:cubicBezTo>
                  <a:close/>
                </a:path>
              </a:pathLst>
            </a:custGeom>
            <a:solidFill>
              <a:srgbClr val="000000">
                <a:alpha val="0"/>
              </a:srgbClr>
            </a:solidFill>
            <a:ln w="19050" cap="rnd">
              <a:solidFill>
                <a:srgbClr val="FFFFFF"/>
              </a:solidFill>
              <a:prstDash val="solid"/>
              <a:round/>
            </a:ln>
          </p:spPr>
        </p:sp>
        <p:sp>
          <p:nvSpPr>
            <p:cNvPr name="TextBox 13" id="13"/>
            <p:cNvSpPr txBox="true"/>
            <p:nvPr/>
          </p:nvSpPr>
          <p:spPr>
            <a:xfrm>
              <a:off x="0" y="-28575"/>
              <a:ext cx="1433120" cy="1808403"/>
            </a:xfrm>
            <a:prstGeom prst="rect">
              <a:avLst/>
            </a:prstGeom>
          </p:spPr>
          <p:txBody>
            <a:bodyPr anchor="ctr" rtlCol="false" tIns="50800" lIns="50800" bIns="50800" rIns="50800"/>
            <a:lstStyle/>
            <a:p>
              <a:pPr algn="ctr">
                <a:lnSpc>
                  <a:spcPts val="2240"/>
                </a:lnSpc>
              </a:pPr>
            </a:p>
          </p:txBody>
        </p:sp>
      </p:grpSp>
      <p:sp>
        <p:nvSpPr>
          <p:cNvPr name="AutoShape 14" id="14"/>
          <p:cNvSpPr/>
          <p:nvPr/>
        </p:nvSpPr>
        <p:spPr>
          <a:xfrm>
            <a:off x="598461" y="3781185"/>
            <a:ext cx="5441378" cy="0"/>
          </a:xfrm>
          <a:prstGeom prst="line">
            <a:avLst/>
          </a:prstGeom>
          <a:ln cap="flat" w="19050">
            <a:solidFill>
              <a:srgbClr val="FFFFFF"/>
            </a:solidFill>
            <a:prstDash val="solid"/>
            <a:headEnd type="none" len="sm" w="sm"/>
            <a:tailEnd type="none" len="sm" w="sm"/>
          </a:ln>
        </p:spPr>
      </p:sp>
      <p:sp>
        <p:nvSpPr>
          <p:cNvPr name="AutoShape 15" id="15"/>
          <p:cNvSpPr/>
          <p:nvPr/>
        </p:nvSpPr>
        <p:spPr>
          <a:xfrm>
            <a:off x="6423311" y="3781185"/>
            <a:ext cx="5441378" cy="0"/>
          </a:xfrm>
          <a:prstGeom prst="line">
            <a:avLst/>
          </a:prstGeom>
          <a:ln cap="flat" w="19050">
            <a:solidFill>
              <a:srgbClr val="FFFFFF"/>
            </a:solidFill>
            <a:prstDash val="solid"/>
            <a:headEnd type="none" len="sm" w="sm"/>
            <a:tailEnd type="none" len="sm" w="sm"/>
          </a:ln>
        </p:spPr>
      </p:sp>
      <p:sp>
        <p:nvSpPr>
          <p:cNvPr name="TextBox 16" id="16"/>
          <p:cNvSpPr txBox="true"/>
          <p:nvPr/>
        </p:nvSpPr>
        <p:spPr>
          <a:xfrm rot="0">
            <a:off x="1105396" y="3017391"/>
            <a:ext cx="4427507" cy="400051"/>
          </a:xfrm>
          <a:prstGeom prst="rect">
            <a:avLst/>
          </a:prstGeom>
        </p:spPr>
        <p:txBody>
          <a:bodyPr anchor="t" rtlCol="false" tIns="0" lIns="0" bIns="0" rIns="0">
            <a:spAutoFit/>
          </a:bodyPr>
          <a:lstStyle/>
          <a:p>
            <a:pPr algn="ctr">
              <a:lnSpc>
                <a:spcPts val="3000"/>
              </a:lnSpc>
            </a:pPr>
            <a:r>
              <a:rPr lang="en-US" sz="3000">
                <a:solidFill>
                  <a:srgbClr val="FFFFFF"/>
                </a:solidFill>
                <a:latin typeface="Open Sans 1 Bold"/>
              </a:rPr>
              <a:t>Broker</a:t>
            </a:r>
          </a:p>
        </p:txBody>
      </p:sp>
      <p:sp>
        <p:nvSpPr>
          <p:cNvPr name="TextBox 17" id="17"/>
          <p:cNvSpPr txBox="true"/>
          <p:nvPr/>
        </p:nvSpPr>
        <p:spPr>
          <a:xfrm rot="0">
            <a:off x="12814239" y="3017391"/>
            <a:ext cx="4427507" cy="400051"/>
          </a:xfrm>
          <a:prstGeom prst="rect">
            <a:avLst/>
          </a:prstGeom>
        </p:spPr>
        <p:txBody>
          <a:bodyPr anchor="t" rtlCol="false" tIns="0" lIns="0" bIns="0" rIns="0">
            <a:spAutoFit/>
          </a:bodyPr>
          <a:lstStyle/>
          <a:p>
            <a:pPr algn="ctr">
              <a:lnSpc>
                <a:spcPts val="3000"/>
              </a:lnSpc>
            </a:pPr>
            <a:r>
              <a:rPr lang="en-US" sz="3000">
                <a:solidFill>
                  <a:srgbClr val="FFFFFF"/>
                </a:solidFill>
                <a:latin typeface="Open Sans 1 Bold"/>
              </a:rPr>
              <a:t>Proxy</a:t>
            </a:r>
          </a:p>
        </p:txBody>
      </p:sp>
      <p:sp>
        <p:nvSpPr>
          <p:cNvPr name="TextBox 18" id="18"/>
          <p:cNvSpPr txBox="true"/>
          <p:nvPr/>
        </p:nvSpPr>
        <p:spPr>
          <a:xfrm rot="0">
            <a:off x="1105396" y="4124085"/>
            <a:ext cx="4427507" cy="4284345"/>
          </a:xfrm>
          <a:prstGeom prst="rect">
            <a:avLst/>
          </a:prstGeom>
        </p:spPr>
        <p:txBody>
          <a:bodyPr anchor="t" rtlCol="false" tIns="0" lIns="0" bIns="0" rIns="0">
            <a:spAutoFit/>
          </a:bodyPr>
          <a:lstStyle/>
          <a:p>
            <a:pPr algn="just">
              <a:lnSpc>
                <a:spcPts val="3119"/>
              </a:lnSpc>
            </a:pPr>
            <a:r>
              <a:rPr lang="en-US" sz="2399">
                <a:solidFill>
                  <a:srgbClr val="FFFFFF"/>
                </a:solidFill>
                <a:latin typeface="Open Sans 1"/>
              </a:rPr>
              <a:t>En el contexto de arquitecturas de software, un broker actúa como un intermediario o mediador entre diferentes componentes del sistema, facilitando la comunicación, la transferencia de datos, y a veces la toma de decisiones entre clientes y servidores o entre diferentes servicios dentro de un sistema</a:t>
            </a:r>
          </a:p>
        </p:txBody>
      </p:sp>
      <p:sp>
        <p:nvSpPr>
          <p:cNvPr name="TextBox 19" id="19"/>
          <p:cNvSpPr txBox="true"/>
          <p:nvPr/>
        </p:nvSpPr>
        <p:spPr>
          <a:xfrm rot="0">
            <a:off x="6676779" y="3017391"/>
            <a:ext cx="4427507" cy="400051"/>
          </a:xfrm>
          <a:prstGeom prst="rect">
            <a:avLst/>
          </a:prstGeom>
        </p:spPr>
        <p:txBody>
          <a:bodyPr anchor="t" rtlCol="false" tIns="0" lIns="0" bIns="0" rIns="0">
            <a:spAutoFit/>
          </a:bodyPr>
          <a:lstStyle/>
          <a:p>
            <a:pPr algn="ctr">
              <a:lnSpc>
                <a:spcPts val="3000"/>
              </a:lnSpc>
            </a:pPr>
            <a:r>
              <a:rPr lang="en-US" sz="3000">
                <a:solidFill>
                  <a:srgbClr val="FFFFFF"/>
                </a:solidFill>
                <a:latin typeface="Open Sans 1 Bold"/>
              </a:rPr>
              <a:t>Fork-Join</a:t>
            </a:r>
          </a:p>
        </p:txBody>
      </p:sp>
      <p:sp>
        <p:nvSpPr>
          <p:cNvPr name="Freeform 20" id="20"/>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21" id="21"/>
          <p:cNvSpPr/>
          <p:nvPr/>
        </p:nvSpPr>
        <p:spPr>
          <a:xfrm>
            <a:off x="12248161" y="3781185"/>
            <a:ext cx="5441378" cy="0"/>
          </a:xfrm>
          <a:prstGeom prst="line">
            <a:avLst/>
          </a:prstGeom>
          <a:ln cap="flat" w="19050">
            <a:solidFill>
              <a:srgbClr val="FFFFFF"/>
            </a:solidFill>
            <a:prstDash val="solid"/>
            <a:headEnd type="none" len="sm" w="sm"/>
            <a:tailEnd type="none" len="sm" w="sm"/>
          </a:ln>
        </p:spPr>
      </p:sp>
      <p:sp>
        <p:nvSpPr>
          <p:cNvPr name="TextBox 22" id="22"/>
          <p:cNvSpPr txBox="true"/>
          <p:nvPr/>
        </p:nvSpPr>
        <p:spPr>
          <a:xfrm rot="0">
            <a:off x="12814239" y="4222507"/>
            <a:ext cx="4577566" cy="4284345"/>
          </a:xfrm>
          <a:prstGeom prst="rect">
            <a:avLst/>
          </a:prstGeom>
        </p:spPr>
        <p:txBody>
          <a:bodyPr anchor="t" rtlCol="false" tIns="0" lIns="0" bIns="0" rIns="0">
            <a:spAutoFit/>
          </a:bodyPr>
          <a:lstStyle/>
          <a:p>
            <a:pPr algn="just">
              <a:lnSpc>
                <a:spcPts val="3119"/>
              </a:lnSpc>
            </a:pPr>
            <a:r>
              <a:rPr lang="en-US" sz="2399">
                <a:solidFill>
                  <a:srgbClr val="FFFFFF"/>
                </a:solidFill>
                <a:latin typeface="Open Sans 1"/>
              </a:rPr>
              <a:t>Es un patrón de diseño estructural en programación que proporciona un sustituto para otro objeto, llamado sujeto. </a:t>
            </a:r>
          </a:p>
          <a:p>
            <a:pPr algn="just">
              <a:lnSpc>
                <a:spcPts val="3119"/>
              </a:lnSpc>
            </a:pPr>
          </a:p>
          <a:p>
            <a:pPr algn="just">
              <a:lnSpc>
                <a:spcPts val="3119"/>
              </a:lnSpc>
            </a:pPr>
            <a:r>
              <a:rPr lang="en-US" sz="2399">
                <a:solidFill>
                  <a:srgbClr val="FFFFFF"/>
                </a:solidFill>
                <a:latin typeface="Open Sans 1"/>
              </a:rPr>
              <a:t>Este sustituto controla el acceso al sujeto y puede agregar funcionalidad adicional antes, durante o después de que el cliente interactúe con él</a:t>
            </a:r>
          </a:p>
        </p:txBody>
      </p:sp>
      <p:sp>
        <p:nvSpPr>
          <p:cNvPr name="TextBox 23" id="23"/>
          <p:cNvSpPr txBox="true"/>
          <p:nvPr/>
        </p:nvSpPr>
        <p:spPr>
          <a:xfrm rot="0">
            <a:off x="6787669" y="4222507"/>
            <a:ext cx="4755163" cy="4450080"/>
          </a:xfrm>
          <a:prstGeom prst="rect">
            <a:avLst/>
          </a:prstGeom>
        </p:spPr>
        <p:txBody>
          <a:bodyPr anchor="t" rtlCol="false" tIns="0" lIns="0" bIns="0" rIns="0">
            <a:spAutoFit/>
          </a:bodyPr>
          <a:lstStyle/>
          <a:p>
            <a:pPr algn="just">
              <a:lnSpc>
                <a:spcPts val="2730"/>
              </a:lnSpc>
            </a:pPr>
            <a:r>
              <a:rPr lang="en-US" sz="2100">
                <a:solidFill>
                  <a:srgbClr val="FFFFFF"/>
                </a:solidFill>
                <a:latin typeface="Open Sans 1"/>
              </a:rPr>
              <a:t>Patrón de diseño en programación paralela que se utiliza para dividir un proceso en múltiples subprocesos o tareas (fork) que pueden ejecutarse simultáneamente y luego reunir los resultados de esas tareas (join) para completar el proceso. </a:t>
            </a:r>
          </a:p>
          <a:p>
            <a:pPr algn="just">
              <a:lnSpc>
                <a:spcPts val="2730"/>
              </a:lnSpc>
            </a:pPr>
            <a:r>
              <a:rPr lang="en-US" sz="2100">
                <a:solidFill>
                  <a:srgbClr val="FFFFFF"/>
                </a:solidFill>
                <a:latin typeface="Open Sans 1"/>
              </a:rPr>
              <a:t>Este modelo es especialmente útil para tareas que se pueden descomponer de manera efectiva en unidades más pequeñas que no dependen unas de otras para su ejecución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665611"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3">
              <a:alphaModFix amt="35000"/>
            </a:blip>
            <a:stretch>
              <a:fillRect l="0" t="0" r="0" b="0"/>
            </a:stretch>
          </a:blipFill>
        </p:spPr>
      </p:sp>
      <p:sp>
        <p:nvSpPr>
          <p:cNvPr name="TextBox 4" id="4"/>
          <p:cNvSpPr txBox="true"/>
          <p:nvPr/>
        </p:nvSpPr>
        <p:spPr>
          <a:xfrm rot="0">
            <a:off x="3282880" y="4105275"/>
            <a:ext cx="11722241" cy="2409825"/>
          </a:xfrm>
          <a:prstGeom prst="rect">
            <a:avLst/>
          </a:prstGeom>
        </p:spPr>
        <p:txBody>
          <a:bodyPr anchor="t" rtlCol="false" tIns="0" lIns="0" bIns="0" rIns="0">
            <a:spAutoFit/>
          </a:bodyPr>
          <a:lstStyle/>
          <a:p>
            <a:pPr algn="l">
              <a:lnSpc>
                <a:spcPts val="18000"/>
              </a:lnSpc>
            </a:pPr>
            <a:r>
              <a:rPr lang="en-US" sz="18000">
                <a:solidFill>
                  <a:srgbClr val="000000"/>
                </a:solidFill>
                <a:latin typeface="Open Sans 1 Bold"/>
              </a:rPr>
              <a:t> Broker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254130">
            <a:off x="11087582"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4001962" y="6691162"/>
            <a:ext cx="8937696" cy="7336845"/>
          </a:xfrm>
          <a:custGeom>
            <a:avLst/>
            <a:gdLst/>
            <a:ahLst/>
            <a:cxnLst/>
            <a:rect r="r" b="b" t="t" l="l"/>
            <a:pathLst>
              <a:path h="7336845" w="8937696">
                <a:moveTo>
                  <a:pt x="0" y="0"/>
                </a:moveTo>
                <a:lnTo>
                  <a:pt x="8937697" y="0"/>
                </a:lnTo>
                <a:lnTo>
                  <a:pt x="8937697" y="7336845"/>
                </a:lnTo>
                <a:lnTo>
                  <a:pt x="0" y="7336845"/>
                </a:lnTo>
                <a:lnTo>
                  <a:pt x="0" y="0"/>
                </a:lnTo>
                <a:close/>
              </a:path>
            </a:pathLst>
          </a:custGeom>
          <a:blipFill>
            <a:blip r:embed="rId3">
              <a:alphaModFix amt="39000"/>
            </a:blip>
            <a:stretch>
              <a:fillRect l="0" t="0" r="0" b="0"/>
            </a:stretch>
          </a:blipFill>
        </p:spPr>
      </p:sp>
      <p:sp>
        <p:nvSpPr>
          <p:cNvPr name="TextBox 4" id="4"/>
          <p:cNvSpPr txBox="true"/>
          <p:nvPr/>
        </p:nvSpPr>
        <p:spPr>
          <a:xfrm rot="0">
            <a:off x="1028700" y="1181100"/>
            <a:ext cx="11264790" cy="207010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¿Por qué Broker en el proyecto?</a:t>
            </a:r>
          </a:p>
        </p:txBody>
      </p:sp>
      <p:sp>
        <p:nvSpPr>
          <p:cNvPr name="TextBox 5" id="5"/>
          <p:cNvSpPr txBox="true"/>
          <p:nvPr/>
        </p:nvSpPr>
        <p:spPr>
          <a:xfrm rot="0">
            <a:off x="1222429" y="5444264"/>
            <a:ext cx="6782370" cy="31934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El broker puede abstraer la complejidad de las interacciones entre los nodos de cálculo distribuido y el cliente, permitiendo que cada parte del sistema se concentre en sus responsabilidades específicas sin preocuparse por los detalles de la comunicación entre sí</a:t>
            </a:r>
          </a:p>
        </p:txBody>
      </p:sp>
      <p:sp>
        <p:nvSpPr>
          <p:cNvPr name="TextBox 6" id="6"/>
          <p:cNvSpPr txBox="true"/>
          <p:nvPr/>
        </p:nvSpPr>
        <p:spPr>
          <a:xfrm rot="0">
            <a:off x="1222429" y="4343928"/>
            <a:ext cx="6450224" cy="450215"/>
          </a:xfrm>
          <a:prstGeom prst="rect">
            <a:avLst/>
          </a:prstGeom>
        </p:spPr>
        <p:txBody>
          <a:bodyPr anchor="t" rtlCol="false" tIns="0" lIns="0" bIns="0" rIns="0">
            <a:spAutoFit/>
          </a:bodyPr>
          <a:lstStyle/>
          <a:p>
            <a:pPr algn="ctr">
              <a:lnSpc>
                <a:spcPts val="3639"/>
              </a:lnSpc>
            </a:pPr>
            <a:r>
              <a:rPr lang="en-US" sz="2799">
                <a:solidFill>
                  <a:srgbClr val="000000"/>
                </a:solidFill>
                <a:latin typeface="Open Sans 1 Bold"/>
              </a:rPr>
              <a:t>Abstracción y desacoplamiento</a:t>
            </a:r>
          </a:p>
        </p:txBody>
      </p:sp>
      <p:sp>
        <p:nvSpPr>
          <p:cNvPr name="TextBox 7" id="7"/>
          <p:cNvSpPr txBox="true"/>
          <p:nvPr/>
        </p:nvSpPr>
        <p:spPr>
          <a:xfrm rot="0">
            <a:off x="10441780" y="4054876"/>
            <a:ext cx="5703579" cy="907415"/>
          </a:xfrm>
          <a:prstGeom prst="rect">
            <a:avLst/>
          </a:prstGeom>
        </p:spPr>
        <p:txBody>
          <a:bodyPr anchor="t" rtlCol="false" tIns="0" lIns="0" bIns="0" rIns="0">
            <a:spAutoFit/>
          </a:bodyPr>
          <a:lstStyle/>
          <a:p>
            <a:pPr algn="ctr">
              <a:lnSpc>
                <a:spcPts val="3639"/>
              </a:lnSpc>
            </a:pPr>
            <a:r>
              <a:rPr lang="en-US" sz="2799">
                <a:solidFill>
                  <a:srgbClr val="000000"/>
                </a:solidFill>
                <a:latin typeface="Open Sans 1 Bold"/>
              </a:rPr>
              <a:t>Balanceo de carga y distribución eficiente de tareas:</a:t>
            </a:r>
          </a:p>
        </p:txBody>
      </p:sp>
      <p:sp>
        <p:nvSpPr>
          <p:cNvPr name="TextBox 8" id="8"/>
          <p:cNvSpPr txBox="true"/>
          <p:nvPr/>
        </p:nvSpPr>
        <p:spPr>
          <a:xfrm rot="0">
            <a:off x="9570000" y="5444264"/>
            <a:ext cx="7447139" cy="31934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El broker puede distribuir dinámicamente las tareas de cálculo entre varios nodos de servidor basándose en su carga actual y capacidad, optimizando el uso de los recursos y mejorando el rendimiento general del sistema.</a:t>
            </a:r>
          </a:p>
          <a:p>
            <a:pPr algn="just">
              <a:lnSpc>
                <a:spcPts val="363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254130">
            <a:off x="11087582"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4001962" y="6691162"/>
            <a:ext cx="8937696" cy="7336845"/>
          </a:xfrm>
          <a:custGeom>
            <a:avLst/>
            <a:gdLst/>
            <a:ahLst/>
            <a:cxnLst/>
            <a:rect r="r" b="b" t="t" l="l"/>
            <a:pathLst>
              <a:path h="7336845" w="8937696">
                <a:moveTo>
                  <a:pt x="0" y="0"/>
                </a:moveTo>
                <a:lnTo>
                  <a:pt x="8937697" y="0"/>
                </a:lnTo>
                <a:lnTo>
                  <a:pt x="8937697" y="7336845"/>
                </a:lnTo>
                <a:lnTo>
                  <a:pt x="0" y="7336845"/>
                </a:lnTo>
                <a:lnTo>
                  <a:pt x="0" y="0"/>
                </a:lnTo>
                <a:close/>
              </a:path>
            </a:pathLst>
          </a:custGeom>
          <a:blipFill>
            <a:blip r:embed="rId3">
              <a:alphaModFix amt="39000"/>
            </a:blip>
            <a:stretch>
              <a:fillRect l="0" t="0" r="0" b="0"/>
            </a:stretch>
          </a:blipFill>
        </p:spPr>
      </p:sp>
      <p:sp>
        <p:nvSpPr>
          <p:cNvPr name="TextBox 4" id="4"/>
          <p:cNvSpPr txBox="true"/>
          <p:nvPr/>
        </p:nvSpPr>
        <p:spPr>
          <a:xfrm rot="0">
            <a:off x="1028700" y="1181100"/>
            <a:ext cx="11264790" cy="207010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¿Por qué Broker en el proyecto?</a:t>
            </a:r>
          </a:p>
        </p:txBody>
      </p:sp>
      <p:sp>
        <p:nvSpPr>
          <p:cNvPr name="TextBox 5" id="5"/>
          <p:cNvSpPr txBox="true"/>
          <p:nvPr/>
        </p:nvSpPr>
        <p:spPr>
          <a:xfrm rot="0">
            <a:off x="1222429" y="5762391"/>
            <a:ext cx="6782370" cy="27362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 A medida que el sistema crece o las demandas cambian, el broker facilita la adición de nuevos nodos de cálculo o la reconfiguración de los existentes sin interrumpir el funcionamiento del sistema</a:t>
            </a:r>
          </a:p>
        </p:txBody>
      </p:sp>
      <p:sp>
        <p:nvSpPr>
          <p:cNvPr name="TextBox 6" id="6"/>
          <p:cNvSpPr txBox="true"/>
          <p:nvPr/>
        </p:nvSpPr>
        <p:spPr>
          <a:xfrm rot="0">
            <a:off x="1222429" y="4343928"/>
            <a:ext cx="6450224" cy="450215"/>
          </a:xfrm>
          <a:prstGeom prst="rect">
            <a:avLst/>
          </a:prstGeom>
        </p:spPr>
        <p:txBody>
          <a:bodyPr anchor="t" rtlCol="false" tIns="0" lIns="0" bIns="0" rIns="0">
            <a:spAutoFit/>
          </a:bodyPr>
          <a:lstStyle/>
          <a:p>
            <a:pPr algn="ctr">
              <a:lnSpc>
                <a:spcPts val="3639"/>
              </a:lnSpc>
            </a:pPr>
            <a:r>
              <a:rPr lang="en-US" sz="2799">
                <a:solidFill>
                  <a:srgbClr val="000000"/>
                </a:solidFill>
                <a:latin typeface="Open Sans 1 Bold"/>
              </a:rPr>
              <a:t>Flexibilidad y escalabilidad</a:t>
            </a:r>
          </a:p>
        </p:txBody>
      </p:sp>
      <p:sp>
        <p:nvSpPr>
          <p:cNvPr name="TextBox 7" id="7"/>
          <p:cNvSpPr txBox="true"/>
          <p:nvPr/>
        </p:nvSpPr>
        <p:spPr>
          <a:xfrm rot="0">
            <a:off x="10441780" y="4054876"/>
            <a:ext cx="5703579" cy="907415"/>
          </a:xfrm>
          <a:prstGeom prst="rect">
            <a:avLst/>
          </a:prstGeom>
        </p:spPr>
        <p:txBody>
          <a:bodyPr anchor="t" rtlCol="false" tIns="0" lIns="0" bIns="0" rIns="0">
            <a:spAutoFit/>
          </a:bodyPr>
          <a:lstStyle/>
          <a:p>
            <a:pPr algn="ctr">
              <a:lnSpc>
                <a:spcPts val="3639"/>
              </a:lnSpc>
            </a:pPr>
            <a:r>
              <a:rPr lang="en-US" sz="2799">
                <a:solidFill>
                  <a:srgbClr val="000000"/>
                </a:solidFill>
                <a:latin typeface="Open Sans 1 Bold"/>
              </a:rPr>
              <a:t>Manejo centralizado de errores y recuperación</a:t>
            </a:r>
          </a:p>
        </p:txBody>
      </p:sp>
      <p:sp>
        <p:nvSpPr>
          <p:cNvPr name="TextBox 8" id="8"/>
          <p:cNvSpPr txBox="true"/>
          <p:nvPr/>
        </p:nvSpPr>
        <p:spPr>
          <a:xfrm rot="0">
            <a:off x="9570000" y="5762391"/>
            <a:ext cx="7447139" cy="22790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El broker puede manejar errores de forma centralizada, como fallos en nodos individuales, y tomar medidas correctivas sin afectar a los clientes, lo que mejora la robustez del sistema.</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665611"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3">
              <a:alphaModFix amt="35000"/>
            </a:blip>
            <a:stretch>
              <a:fillRect l="0" t="0" r="0" b="0"/>
            </a:stretch>
          </a:blipFill>
        </p:spPr>
      </p:sp>
      <p:sp>
        <p:nvSpPr>
          <p:cNvPr name="TextBox 4" id="4"/>
          <p:cNvSpPr txBox="true"/>
          <p:nvPr/>
        </p:nvSpPr>
        <p:spPr>
          <a:xfrm rot="0">
            <a:off x="3076703" y="3127375"/>
            <a:ext cx="11722241" cy="4241801"/>
          </a:xfrm>
          <a:prstGeom prst="rect">
            <a:avLst/>
          </a:prstGeom>
        </p:spPr>
        <p:txBody>
          <a:bodyPr anchor="t" rtlCol="false" tIns="0" lIns="0" bIns="0" rIns="0">
            <a:spAutoFit/>
          </a:bodyPr>
          <a:lstStyle/>
          <a:p>
            <a:pPr algn="l">
              <a:lnSpc>
                <a:spcPts val="11000"/>
              </a:lnSpc>
            </a:pPr>
            <a:r>
              <a:rPr lang="en-US" sz="11000">
                <a:solidFill>
                  <a:srgbClr val="000000"/>
                </a:solidFill>
                <a:latin typeface="Open Sans 1 Bold"/>
              </a:rPr>
              <a:t>Cómo funcionará el Broker </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1D88B2"/>
        </a:solidFill>
      </p:bgPr>
    </p:bg>
    <p:spTree>
      <p:nvGrpSpPr>
        <p:cNvPr id="1" name=""/>
        <p:cNvGrpSpPr/>
        <p:nvPr/>
      </p:nvGrpSpPr>
      <p:grpSpPr>
        <a:xfrm>
          <a:off x="0" y="0"/>
          <a:ext cx="0" cy="0"/>
          <a:chOff x="0" y="0"/>
          <a:chExt cx="0" cy="0"/>
        </a:xfrm>
      </p:grpSpPr>
      <p:grpSp>
        <p:nvGrpSpPr>
          <p:cNvPr name="Group 2" id="2"/>
          <p:cNvGrpSpPr/>
          <p:nvPr/>
        </p:nvGrpSpPr>
        <p:grpSpPr>
          <a:xfrm rot="0">
            <a:off x="1265981" y="1028700"/>
            <a:ext cx="7566716" cy="5034651"/>
            <a:chOff x="0" y="0"/>
            <a:chExt cx="1898275" cy="1263051"/>
          </a:xfrm>
        </p:grpSpPr>
        <p:sp>
          <p:nvSpPr>
            <p:cNvPr name="Freeform 3" id="3"/>
            <p:cNvSpPr/>
            <p:nvPr/>
          </p:nvSpPr>
          <p:spPr>
            <a:xfrm flipH="false" flipV="false" rot="0">
              <a:off x="0" y="0"/>
              <a:ext cx="1898275" cy="1263051"/>
            </a:xfrm>
            <a:custGeom>
              <a:avLst/>
              <a:gdLst/>
              <a:ahLst/>
              <a:cxnLst/>
              <a:rect r="r" b="b" t="t" l="l"/>
              <a:pathLst>
                <a:path h="1263051" w="1898275">
                  <a:moveTo>
                    <a:pt x="40926" y="0"/>
                  </a:moveTo>
                  <a:lnTo>
                    <a:pt x="1857348" y="0"/>
                  </a:lnTo>
                  <a:cubicBezTo>
                    <a:pt x="1868203" y="0"/>
                    <a:pt x="1878612" y="4312"/>
                    <a:pt x="1886288" y="11987"/>
                  </a:cubicBezTo>
                  <a:cubicBezTo>
                    <a:pt x="1893963" y="19662"/>
                    <a:pt x="1898275" y="30072"/>
                    <a:pt x="1898275" y="40926"/>
                  </a:cubicBezTo>
                  <a:lnTo>
                    <a:pt x="1898275" y="1222125"/>
                  </a:lnTo>
                  <a:cubicBezTo>
                    <a:pt x="1898275" y="1244728"/>
                    <a:pt x="1879951" y="1263051"/>
                    <a:pt x="1857348" y="1263051"/>
                  </a:cubicBezTo>
                  <a:lnTo>
                    <a:pt x="40926" y="1263051"/>
                  </a:lnTo>
                  <a:cubicBezTo>
                    <a:pt x="18323" y="1263051"/>
                    <a:pt x="0" y="1244728"/>
                    <a:pt x="0" y="1222125"/>
                  </a:cubicBezTo>
                  <a:lnTo>
                    <a:pt x="0" y="40926"/>
                  </a:lnTo>
                  <a:cubicBezTo>
                    <a:pt x="0" y="18323"/>
                    <a:pt x="18323" y="0"/>
                    <a:pt x="40926" y="0"/>
                  </a:cubicBezTo>
                  <a:close/>
                </a:path>
              </a:pathLst>
            </a:custGeom>
            <a:solidFill>
              <a:srgbClr val="000000">
                <a:alpha val="0"/>
              </a:srgbClr>
            </a:solidFill>
            <a:ln w="19050" cap="rnd">
              <a:solidFill>
                <a:srgbClr val="FFFFFF"/>
              </a:solidFill>
              <a:prstDash val="solid"/>
              <a:round/>
            </a:ln>
          </p:spPr>
        </p:sp>
        <p:sp>
          <p:nvSpPr>
            <p:cNvPr name="TextBox 4" id="4"/>
            <p:cNvSpPr txBox="true"/>
            <p:nvPr/>
          </p:nvSpPr>
          <p:spPr>
            <a:xfrm>
              <a:off x="0" y="-28575"/>
              <a:ext cx="1898275" cy="1291626"/>
            </a:xfrm>
            <a:prstGeom prst="rect">
              <a:avLst/>
            </a:prstGeom>
          </p:spPr>
          <p:txBody>
            <a:bodyPr anchor="ctr" rtlCol="false" tIns="50800" lIns="50800" bIns="50800" rIns="50800"/>
            <a:lstStyle/>
            <a:p>
              <a:pPr algn="ctr">
                <a:lnSpc>
                  <a:spcPts val="2240"/>
                </a:lnSpc>
              </a:pPr>
            </a:p>
          </p:txBody>
        </p:sp>
      </p:grpSp>
      <p:sp>
        <p:nvSpPr>
          <p:cNvPr name="TextBox 5" id="5"/>
          <p:cNvSpPr txBox="true"/>
          <p:nvPr/>
        </p:nvSpPr>
        <p:spPr>
          <a:xfrm rot="0">
            <a:off x="1744611" y="2404405"/>
            <a:ext cx="6480326" cy="3039152"/>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 Los clientes enviarán solicitudes de cálculo de integrales al broker, especificando la función matemática y los límites de integración. El broker determinará cuál o cuáles nodos de cálculo son los más adecuados para manejar la solicitud, basándose en factores como la carga de trabajo actual, la disponibilidad de los nodos, y la precisión requerida</a:t>
            </a:r>
          </a:p>
        </p:txBody>
      </p:sp>
      <p:sp>
        <p:nvSpPr>
          <p:cNvPr name="TextBox 6" id="6"/>
          <p:cNvSpPr txBox="true"/>
          <p:nvPr/>
        </p:nvSpPr>
        <p:spPr>
          <a:xfrm rot="0">
            <a:off x="1499245" y="1421838"/>
            <a:ext cx="5934699" cy="50292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Enrutamiento de solicitudes</a:t>
            </a:r>
          </a:p>
        </p:txBody>
      </p:sp>
      <p:grpSp>
        <p:nvGrpSpPr>
          <p:cNvPr name="Group 7" id="7"/>
          <p:cNvGrpSpPr/>
          <p:nvPr/>
        </p:nvGrpSpPr>
        <p:grpSpPr>
          <a:xfrm rot="0">
            <a:off x="9455302" y="1028700"/>
            <a:ext cx="7566716" cy="5034651"/>
            <a:chOff x="0" y="0"/>
            <a:chExt cx="1898275" cy="1263051"/>
          </a:xfrm>
        </p:grpSpPr>
        <p:sp>
          <p:nvSpPr>
            <p:cNvPr name="Freeform 8" id="8"/>
            <p:cNvSpPr/>
            <p:nvPr/>
          </p:nvSpPr>
          <p:spPr>
            <a:xfrm flipH="false" flipV="false" rot="0">
              <a:off x="0" y="0"/>
              <a:ext cx="1898275" cy="1263051"/>
            </a:xfrm>
            <a:custGeom>
              <a:avLst/>
              <a:gdLst/>
              <a:ahLst/>
              <a:cxnLst/>
              <a:rect r="r" b="b" t="t" l="l"/>
              <a:pathLst>
                <a:path h="1263051" w="1898275">
                  <a:moveTo>
                    <a:pt x="40926" y="0"/>
                  </a:moveTo>
                  <a:lnTo>
                    <a:pt x="1857348" y="0"/>
                  </a:lnTo>
                  <a:cubicBezTo>
                    <a:pt x="1868203" y="0"/>
                    <a:pt x="1878612" y="4312"/>
                    <a:pt x="1886288" y="11987"/>
                  </a:cubicBezTo>
                  <a:cubicBezTo>
                    <a:pt x="1893963" y="19662"/>
                    <a:pt x="1898275" y="30072"/>
                    <a:pt x="1898275" y="40926"/>
                  </a:cubicBezTo>
                  <a:lnTo>
                    <a:pt x="1898275" y="1222125"/>
                  </a:lnTo>
                  <a:cubicBezTo>
                    <a:pt x="1898275" y="1244728"/>
                    <a:pt x="1879951" y="1263051"/>
                    <a:pt x="1857348" y="1263051"/>
                  </a:cubicBezTo>
                  <a:lnTo>
                    <a:pt x="40926" y="1263051"/>
                  </a:lnTo>
                  <a:cubicBezTo>
                    <a:pt x="18323" y="1263051"/>
                    <a:pt x="0" y="1244728"/>
                    <a:pt x="0" y="1222125"/>
                  </a:cubicBezTo>
                  <a:lnTo>
                    <a:pt x="0" y="40926"/>
                  </a:lnTo>
                  <a:cubicBezTo>
                    <a:pt x="0" y="18323"/>
                    <a:pt x="18323" y="0"/>
                    <a:pt x="40926"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28575"/>
              <a:ext cx="1898275" cy="1291626"/>
            </a:xfrm>
            <a:prstGeom prst="rect">
              <a:avLst/>
            </a:prstGeom>
          </p:spPr>
          <p:txBody>
            <a:bodyPr anchor="ctr" rtlCol="false" tIns="50800" lIns="50800" bIns="50800" rIns="50800"/>
            <a:lstStyle/>
            <a:p>
              <a:pPr algn="ctr">
                <a:lnSpc>
                  <a:spcPts val="2240"/>
                </a:lnSpc>
              </a:pPr>
            </a:p>
          </p:txBody>
        </p:sp>
      </p:grpSp>
      <p:sp>
        <p:nvSpPr>
          <p:cNvPr name="TextBox 10" id="10"/>
          <p:cNvSpPr txBox="true"/>
          <p:nvPr/>
        </p:nvSpPr>
        <p:spPr>
          <a:xfrm rot="0">
            <a:off x="9933932" y="2404405"/>
            <a:ext cx="6480326" cy="3047243"/>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El broker asignará tareas a los nodos de cálculo, que podrán estar distribuidos en múltiples servidores físicos o virtuales. Cada nodo ejecutará simulaciones de Monte Carlo de manera independiente, generando números aleatorios y calculando estimaciones parciales de la integral.</a:t>
            </a:r>
          </a:p>
          <a:p>
            <a:pPr algn="just">
              <a:lnSpc>
                <a:spcPts val="3002"/>
              </a:lnSpc>
            </a:pPr>
          </a:p>
        </p:txBody>
      </p:sp>
      <p:sp>
        <p:nvSpPr>
          <p:cNvPr name="TextBox 11" id="11"/>
          <p:cNvSpPr txBox="true"/>
          <p:nvPr/>
        </p:nvSpPr>
        <p:spPr>
          <a:xfrm rot="0">
            <a:off x="9760623" y="1421838"/>
            <a:ext cx="7028133" cy="50292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Distribución de tareas de cálculo</a:t>
            </a:r>
          </a:p>
        </p:txBody>
      </p:sp>
      <p:grpSp>
        <p:nvGrpSpPr>
          <p:cNvPr name="Group 12" id="12"/>
          <p:cNvGrpSpPr/>
          <p:nvPr/>
        </p:nvGrpSpPr>
        <p:grpSpPr>
          <a:xfrm rot="0">
            <a:off x="3139885" y="6374511"/>
            <a:ext cx="12008230" cy="3377772"/>
            <a:chOff x="0" y="0"/>
            <a:chExt cx="3012524" cy="847387"/>
          </a:xfrm>
        </p:grpSpPr>
        <p:sp>
          <p:nvSpPr>
            <p:cNvPr name="Freeform 13" id="13"/>
            <p:cNvSpPr/>
            <p:nvPr/>
          </p:nvSpPr>
          <p:spPr>
            <a:xfrm flipH="false" flipV="false" rot="0">
              <a:off x="0" y="0"/>
              <a:ext cx="3012524" cy="847387"/>
            </a:xfrm>
            <a:custGeom>
              <a:avLst/>
              <a:gdLst/>
              <a:ahLst/>
              <a:cxnLst/>
              <a:rect r="r" b="b" t="t" l="l"/>
              <a:pathLst>
                <a:path h="847387" w="3012524">
                  <a:moveTo>
                    <a:pt x="25789" y="0"/>
                  </a:moveTo>
                  <a:lnTo>
                    <a:pt x="2986736" y="0"/>
                  </a:lnTo>
                  <a:cubicBezTo>
                    <a:pt x="3000978" y="0"/>
                    <a:pt x="3012524" y="11546"/>
                    <a:pt x="3012524" y="25789"/>
                  </a:cubicBezTo>
                  <a:lnTo>
                    <a:pt x="3012524" y="821599"/>
                  </a:lnTo>
                  <a:cubicBezTo>
                    <a:pt x="3012524" y="835841"/>
                    <a:pt x="3000978" y="847387"/>
                    <a:pt x="2986736" y="847387"/>
                  </a:cubicBezTo>
                  <a:lnTo>
                    <a:pt x="25789" y="847387"/>
                  </a:lnTo>
                  <a:cubicBezTo>
                    <a:pt x="11546" y="847387"/>
                    <a:pt x="0" y="835841"/>
                    <a:pt x="0" y="821599"/>
                  </a:cubicBezTo>
                  <a:lnTo>
                    <a:pt x="0" y="25789"/>
                  </a:lnTo>
                  <a:cubicBezTo>
                    <a:pt x="0" y="11546"/>
                    <a:pt x="11546" y="0"/>
                    <a:pt x="25789" y="0"/>
                  </a:cubicBezTo>
                  <a:close/>
                </a:path>
              </a:pathLst>
            </a:custGeom>
            <a:solidFill>
              <a:srgbClr val="000000">
                <a:alpha val="0"/>
              </a:srgbClr>
            </a:solidFill>
            <a:ln w="19050" cap="rnd">
              <a:solidFill>
                <a:srgbClr val="FFFFFF"/>
              </a:solidFill>
              <a:prstDash val="solid"/>
              <a:round/>
            </a:ln>
          </p:spPr>
        </p:sp>
        <p:sp>
          <p:nvSpPr>
            <p:cNvPr name="TextBox 14" id="14"/>
            <p:cNvSpPr txBox="true"/>
            <p:nvPr/>
          </p:nvSpPr>
          <p:spPr>
            <a:xfrm>
              <a:off x="0" y="-28575"/>
              <a:ext cx="3012524" cy="875962"/>
            </a:xfrm>
            <a:prstGeom prst="rect">
              <a:avLst/>
            </a:prstGeom>
          </p:spPr>
          <p:txBody>
            <a:bodyPr anchor="ctr" rtlCol="false" tIns="50800" lIns="50800" bIns="50800" rIns="50800"/>
            <a:lstStyle/>
            <a:p>
              <a:pPr algn="ctr">
                <a:lnSpc>
                  <a:spcPts val="2240"/>
                </a:lnSpc>
              </a:pPr>
            </a:p>
          </p:txBody>
        </p:sp>
      </p:grpSp>
      <p:sp>
        <p:nvSpPr>
          <p:cNvPr name="TextBox 15" id="15"/>
          <p:cNvSpPr txBox="true"/>
          <p:nvPr/>
        </p:nvSpPr>
        <p:spPr>
          <a:xfrm rot="0">
            <a:off x="3901869" y="7543643"/>
            <a:ext cx="10484261" cy="1899186"/>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Una vez que los nodos completan sus cálculos, enviarán sus resultados al broker. El broker recolectará y agregará estas estimaciones parciales para formar la estimación final de la integral. El broker puede también realizar una verificación de la precisión de los resultados y, si es necesario, solicitar a los nodos que realicen más iteraciones del cálculo</a:t>
            </a:r>
          </a:p>
        </p:txBody>
      </p:sp>
      <p:sp>
        <p:nvSpPr>
          <p:cNvPr name="TextBox 16" id="16"/>
          <p:cNvSpPr txBox="true"/>
          <p:nvPr/>
        </p:nvSpPr>
        <p:spPr>
          <a:xfrm rot="0">
            <a:off x="3339554" y="6675275"/>
            <a:ext cx="11608893" cy="50292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Agregación de resultados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79ABD"/>
        </a:solidFill>
      </p:bgPr>
    </p:bg>
    <p:spTree>
      <p:nvGrpSpPr>
        <p:cNvPr id="1" name=""/>
        <p:cNvGrpSpPr/>
        <p:nvPr/>
      </p:nvGrpSpPr>
      <p:grpSpPr>
        <a:xfrm>
          <a:off x="0" y="0"/>
          <a:ext cx="0" cy="0"/>
          <a:chOff x="0" y="0"/>
          <a:chExt cx="0" cy="0"/>
        </a:xfrm>
      </p:grpSpPr>
      <p:sp>
        <p:nvSpPr>
          <p:cNvPr name="Freeform 2" id="2"/>
          <p:cNvSpPr/>
          <p:nvPr/>
        </p:nvSpPr>
        <p:spPr>
          <a:xfrm flipH="false" flipV="false" rot="-7056803">
            <a:off x="994139" y="-6263545"/>
            <a:ext cx="19688700" cy="23539014"/>
          </a:xfrm>
          <a:custGeom>
            <a:avLst/>
            <a:gdLst/>
            <a:ahLst/>
            <a:cxnLst/>
            <a:rect r="r" b="b" t="t" l="l"/>
            <a:pathLst>
              <a:path h="23539014" w="19688700">
                <a:moveTo>
                  <a:pt x="0" y="0"/>
                </a:moveTo>
                <a:lnTo>
                  <a:pt x="19688701" y="0"/>
                </a:lnTo>
                <a:lnTo>
                  <a:pt x="19688701" y="23539014"/>
                </a:lnTo>
                <a:lnTo>
                  <a:pt x="0" y="23539014"/>
                </a:lnTo>
                <a:lnTo>
                  <a:pt x="0" y="0"/>
                </a:lnTo>
                <a:close/>
              </a:path>
            </a:pathLst>
          </a:custGeom>
          <a:blipFill>
            <a:blip r:embed="rId2">
              <a:alphaModFix amt="90000"/>
            </a:blip>
            <a:stretch>
              <a:fillRect l="-25708" t="0" r="-25708" b="0"/>
            </a:stretch>
          </a:blipFill>
        </p:spPr>
      </p:sp>
      <p:sp>
        <p:nvSpPr>
          <p:cNvPr name="Freeform 3" id="3"/>
          <p:cNvSpPr/>
          <p:nvPr/>
        </p:nvSpPr>
        <p:spPr>
          <a:xfrm flipH="false" flipV="false" rot="0">
            <a:off x="16668347" y="717540"/>
            <a:ext cx="731359" cy="311160"/>
          </a:xfrm>
          <a:custGeom>
            <a:avLst/>
            <a:gdLst/>
            <a:ahLst/>
            <a:cxnLst/>
            <a:rect r="r" b="b" t="t" l="l"/>
            <a:pathLst>
              <a:path h="311160" w="731359">
                <a:moveTo>
                  <a:pt x="0" y="0"/>
                </a:moveTo>
                <a:lnTo>
                  <a:pt x="731358" y="0"/>
                </a:lnTo>
                <a:lnTo>
                  <a:pt x="731358" y="311160"/>
                </a:lnTo>
                <a:lnTo>
                  <a:pt x="0" y="311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85914" y="1512453"/>
            <a:ext cx="6971281" cy="6429060"/>
            <a:chOff x="0" y="0"/>
            <a:chExt cx="1748897" cy="1612869"/>
          </a:xfrm>
        </p:grpSpPr>
        <p:sp>
          <p:nvSpPr>
            <p:cNvPr name="Freeform 5" id="5"/>
            <p:cNvSpPr/>
            <p:nvPr/>
          </p:nvSpPr>
          <p:spPr>
            <a:xfrm flipH="false" flipV="false" rot="0">
              <a:off x="0" y="0"/>
              <a:ext cx="1748897" cy="1612869"/>
            </a:xfrm>
            <a:custGeom>
              <a:avLst/>
              <a:gdLst/>
              <a:ahLst/>
              <a:cxnLst/>
              <a:rect r="r" b="b" t="t" l="l"/>
              <a:pathLst>
                <a:path h="1612869" w="1748897">
                  <a:moveTo>
                    <a:pt x="44422" y="0"/>
                  </a:moveTo>
                  <a:lnTo>
                    <a:pt x="1704475" y="0"/>
                  </a:lnTo>
                  <a:cubicBezTo>
                    <a:pt x="1729008" y="0"/>
                    <a:pt x="1748897" y="19888"/>
                    <a:pt x="1748897" y="44422"/>
                  </a:cubicBezTo>
                  <a:lnTo>
                    <a:pt x="1748897" y="1568447"/>
                  </a:lnTo>
                  <a:cubicBezTo>
                    <a:pt x="1748897" y="1592980"/>
                    <a:pt x="1729008" y="1612869"/>
                    <a:pt x="1704475" y="1612869"/>
                  </a:cubicBezTo>
                  <a:lnTo>
                    <a:pt x="44422" y="1612869"/>
                  </a:lnTo>
                  <a:cubicBezTo>
                    <a:pt x="19888" y="1612869"/>
                    <a:pt x="0" y="1592980"/>
                    <a:pt x="0" y="1568447"/>
                  </a:cubicBezTo>
                  <a:lnTo>
                    <a:pt x="0" y="44422"/>
                  </a:lnTo>
                  <a:cubicBezTo>
                    <a:pt x="0" y="19888"/>
                    <a:pt x="19888" y="0"/>
                    <a:pt x="44422" y="0"/>
                  </a:cubicBezTo>
                  <a:close/>
                </a:path>
              </a:pathLst>
            </a:custGeom>
            <a:solidFill>
              <a:srgbClr val="000000">
                <a:alpha val="0"/>
              </a:srgbClr>
            </a:solidFill>
            <a:ln w="19050" cap="rnd">
              <a:solidFill>
                <a:srgbClr val="FFFFFF"/>
              </a:solidFill>
              <a:prstDash val="solid"/>
              <a:round/>
            </a:ln>
          </p:spPr>
        </p:sp>
        <p:sp>
          <p:nvSpPr>
            <p:cNvPr name="TextBox 6" id="6"/>
            <p:cNvSpPr txBox="true"/>
            <p:nvPr/>
          </p:nvSpPr>
          <p:spPr>
            <a:xfrm>
              <a:off x="0" y="-28575"/>
              <a:ext cx="1748897" cy="1641444"/>
            </a:xfrm>
            <a:prstGeom prst="rect">
              <a:avLst/>
            </a:prstGeom>
          </p:spPr>
          <p:txBody>
            <a:bodyPr anchor="ctr" rtlCol="false" tIns="50800" lIns="50800" bIns="50800" rIns="50800"/>
            <a:lstStyle/>
            <a:p>
              <a:pPr algn="ctr">
                <a:lnSpc>
                  <a:spcPts val="2240"/>
                </a:lnSpc>
              </a:pPr>
            </a:p>
          </p:txBody>
        </p:sp>
      </p:grpSp>
      <p:sp>
        <p:nvSpPr>
          <p:cNvPr name="TextBox 7" id="7"/>
          <p:cNvSpPr txBox="true"/>
          <p:nvPr/>
        </p:nvSpPr>
        <p:spPr>
          <a:xfrm rot="0">
            <a:off x="2767335" y="3961557"/>
            <a:ext cx="5208438" cy="3039152"/>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Después de procesar y agregar los resultados, el broker enviará la respuesta final al cliente. Esta arquitectura permite que el cliente reciba una respuesta cohesiva y precisa sin tener que manejar la complejidad del procesamiento distribuido</a:t>
            </a:r>
          </a:p>
        </p:txBody>
      </p:sp>
      <p:sp>
        <p:nvSpPr>
          <p:cNvPr name="TextBox 8" id="8"/>
          <p:cNvSpPr txBox="true"/>
          <p:nvPr/>
        </p:nvSpPr>
        <p:spPr>
          <a:xfrm rot="0">
            <a:off x="2508084" y="2139260"/>
            <a:ext cx="5467689" cy="101727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Comunicación con el cliente</a:t>
            </a:r>
          </a:p>
        </p:txBody>
      </p:sp>
      <p:grpSp>
        <p:nvGrpSpPr>
          <p:cNvPr name="Group 9" id="9"/>
          <p:cNvGrpSpPr/>
          <p:nvPr/>
        </p:nvGrpSpPr>
        <p:grpSpPr>
          <a:xfrm rot="0">
            <a:off x="9430805" y="1512453"/>
            <a:ext cx="6971281" cy="6429060"/>
            <a:chOff x="0" y="0"/>
            <a:chExt cx="1748897" cy="1612869"/>
          </a:xfrm>
        </p:grpSpPr>
        <p:sp>
          <p:nvSpPr>
            <p:cNvPr name="Freeform 10" id="10"/>
            <p:cNvSpPr/>
            <p:nvPr/>
          </p:nvSpPr>
          <p:spPr>
            <a:xfrm flipH="false" flipV="false" rot="0">
              <a:off x="0" y="0"/>
              <a:ext cx="1748897" cy="1612869"/>
            </a:xfrm>
            <a:custGeom>
              <a:avLst/>
              <a:gdLst/>
              <a:ahLst/>
              <a:cxnLst/>
              <a:rect r="r" b="b" t="t" l="l"/>
              <a:pathLst>
                <a:path h="1612869" w="1748897">
                  <a:moveTo>
                    <a:pt x="44422" y="0"/>
                  </a:moveTo>
                  <a:lnTo>
                    <a:pt x="1704475" y="0"/>
                  </a:lnTo>
                  <a:cubicBezTo>
                    <a:pt x="1729008" y="0"/>
                    <a:pt x="1748897" y="19888"/>
                    <a:pt x="1748897" y="44422"/>
                  </a:cubicBezTo>
                  <a:lnTo>
                    <a:pt x="1748897" y="1568447"/>
                  </a:lnTo>
                  <a:cubicBezTo>
                    <a:pt x="1748897" y="1592980"/>
                    <a:pt x="1729008" y="1612869"/>
                    <a:pt x="1704475" y="1612869"/>
                  </a:cubicBezTo>
                  <a:lnTo>
                    <a:pt x="44422" y="1612869"/>
                  </a:lnTo>
                  <a:cubicBezTo>
                    <a:pt x="19888" y="1612869"/>
                    <a:pt x="0" y="1592980"/>
                    <a:pt x="0" y="1568447"/>
                  </a:cubicBezTo>
                  <a:lnTo>
                    <a:pt x="0" y="44422"/>
                  </a:lnTo>
                  <a:cubicBezTo>
                    <a:pt x="0" y="19888"/>
                    <a:pt x="19888" y="0"/>
                    <a:pt x="44422" y="0"/>
                  </a:cubicBezTo>
                  <a:close/>
                </a:path>
              </a:pathLst>
            </a:custGeom>
            <a:solidFill>
              <a:srgbClr val="000000">
                <a:alpha val="0"/>
              </a:srgbClr>
            </a:solidFill>
            <a:ln w="19050" cap="rnd">
              <a:solidFill>
                <a:srgbClr val="FFFFFF"/>
              </a:solidFill>
              <a:prstDash val="solid"/>
              <a:round/>
            </a:ln>
          </p:spPr>
        </p:sp>
        <p:sp>
          <p:nvSpPr>
            <p:cNvPr name="TextBox 11" id="11"/>
            <p:cNvSpPr txBox="true"/>
            <p:nvPr/>
          </p:nvSpPr>
          <p:spPr>
            <a:xfrm>
              <a:off x="0" y="-28575"/>
              <a:ext cx="1748897" cy="1641444"/>
            </a:xfrm>
            <a:prstGeom prst="rect">
              <a:avLst/>
            </a:prstGeom>
          </p:spPr>
          <p:txBody>
            <a:bodyPr anchor="ctr" rtlCol="false" tIns="50800" lIns="50800" bIns="50800" rIns="50800"/>
            <a:lstStyle/>
            <a:p>
              <a:pPr algn="ctr">
                <a:lnSpc>
                  <a:spcPts val="2240"/>
                </a:lnSpc>
              </a:pPr>
            </a:p>
          </p:txBody>
        </p:sp>
      </p:grpSp>
      <p:sp>
        <p:nvSpPr>
          <p:cNvPr name="TextBox 12" id="12"/>
          <p:cNvSpPr txBox="true"/>
          <p:nvPr/>
        </p:nvSpPr>
        <p:spPr>
          <a:xfrm rot="0">
            <a:off x="10066866" y="3961557"/>
            <a:ext cx="5699160" cy="2659164"/>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El broker puede monitorear continuamente el estado y el rendimiento de los nodos de cálculo, ajustando la carga y redistribuyendo tareas según sea necesario para mantener el sistema funcionando de manera óptima</a:t>
            </a:r>
          </a:p>
        </p:txBody>
      </p:sp>
      <p:sp>
        <p:nvSpPr>
          <p:cNvPr name="TextBox 13" id="13"/>
          <p:cNvSpPr txBox="true"/>
          <p:nvPr/>
        </p:nvSpPr>
        <p:spPr>
          <a:xfrm rot="0">
            <a:off x="9678906" y="2139260"/>
            <a:ext cx="6475079" cy="101727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Monitoreo y mantenimiento del sistema</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665611"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3">
              <a:alphaModFix amt="35000"/>
            </a:blip>
            <a:stretch>
              <a:fillRect l="0" t="0" r="0" b="0"/>
            </a:stretch>
          </a:blipFill>
        </p:spPr>
      </p:sp>
      <p:sp>
        <p:nvSpPr>
          <p:cNvPr name="TextBox 4" id="4"/>
          <p:cNvSpPr txBox="true"/>
          <p:nvPr/>
        </p:nvSpPr>
        <p:spPr>
          <a:xfrm rot="0">
            <a:off x="3282880" y="4105275"/>
            <a:ext cx="11722241" cy="2409825"/>
          </a:xfrm>
          <a:prstGeom prst="rect">
            <a:avLst/>
          </a:prstGeom>
        </p:spPr>
        <p:txBody>
          <a:bodyPr anchor="t" rtlCol="false" tIns="0" lIns="0" bIns="0" rIns="0">
            <a:spAutoFit/>
          </a:bodyPr>
          <a:lstStyle/>
          <a:p>
            <a:pPr algn="l">
              <a:lnSpc>
                <a:spcPts val="18000"/>
              </a:lnSpc>
            </a:pPr>
            <a:r>
              <a:rPr lang="en-US" sz="18000">
                <a:solidFill>
                  <a:srgbClr val="000000"/>
                </a:solidFill>
                <a:latin typeface="Open Sans 1 Bold"/>
              </a:rPr>
              <a:t>Fork-Join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254130">
            <a:off x="10996077" y="-4642018"/>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4001962" y="6691162"/>
            <a:ext cx="8937696" cy="7336845"/>
          </a:xfrm>
          <a:custGeom>
            <a:avLst/>
            <a:gdLst/>
            <a:ahLst/>
            <a:cxnLst/>
            <a:rect r="r" b="b" t="t" l="l"/>
            <a:pathLst>
              <a:path h="7336845" w="8937696">
                <a:moveTo>
                  <a:pt x="0" y="0"/>
                </a:moveTo>
                <a:lnTo>
                  <a:pt x="8937697" y="0"/>
                </a:lnTo>
                <a:lnTo>
                  <a:pt x="8937697" y="7336845"/>
                </a:lnTo>
                <a:lnTo>
                  <a:pt x="0" y="7336845"/>
                </a:lnTo>
                <a:lnTo>
                  <a:pt x="0" y="0"/>
                </a:lnTo>
                <a:close/>
              </a:path>
            </a:pathLst>
          </a:custGeom>
          <a:blipFill>
            <a:blip r:embed="rId3">
              <a:alphaModFix amt="39000"/>
            </a:blip>
            <a:stretch>
              <a:fillRect l="0" t="0" r="0" b="0"/>
            </a:stretch>
          </a:blipFill>
        </p:spPr>
      </p:sp>
      <p:sp>
        <p:nvSpPr>
          <p:cNvPr name="TextBox 4" id="4"/>
          <p:cNvSpPr txBox="true"/>
          <p:nvPr/>
        </p:nvSpPr>
        <p:spPr>
          <a:xfrm rot="0">
            <a:off x="1422870" y="1181100"/>
            <a:ext cx="11264790" cy="207010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¿Por qué Fork-Join en el proyecto?</a:t>
            </a:r>
          </a:p>
        </p:txBody>
      </p:sp>
      <p:sp>
        <p:nvSpPr>
          <p:cNvPr name="TextBox 5" id="5"/>
          <p:cNvSpPr txBox="true"/>
          <p:nvPr/>
        </p:nvSpPr>
        <p:spPr>
          <a:xfrm rot="0">
            <a:off x="10441780" y="4054876"/>
            <a:ext cx="5703579" cy="450215"/>
          </a:xfrm>
          <a:prstGeom prst="rect">
            <a:avLst/>
          </a:prstGeom>
        </p:spPr>
        <p:txBody>
          <a:bodyPr anchor="t" rtlCol="false" tIns="0" lIns="0" bIns="0" rIns="0">
            <a:spAutoFit/>
          </a:bodyPr>
          <a:lstStyle/>
          <a:p>
            <a:pPr algn="ctr">
              <a:lnSpc>
                <a:spcPts val="3639"/>
              </a:lnSpc>
            </a:pPr>
            <a:r>
              <a:rPr lang="en-US" sz="2799">
                <a:solidFill>
                  <a:srgbClr val="000000"/>
                </a:solidFill>
                <a:latin typeface="Open Sans 1 Bold"/>
              </a:rPr>
              <a:t>Mejora del rendimiento</a:t>
            </a:r>
          </a:p>
        </p:txBody>
      </p:sp>
      <p:sp>
        <p:nvSpPr>
          <p:cNvPr name="TextBox 6" id="6"/>
          <p:cNvSpPr txBox="true"/>
          <p:nvPr/>
        </p:nvSpPr>
        <p:spPr>
          <a:xfrm rot="0">
            <a:off x="9570000" y="5114925"/>
            <a:ext cx="7447139" cy="22790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Al distribuir las tareas de cálculo entre múltiples hilos o procesadores, se reduce significativamente el tiempo total de procesamiento comparado con un enfoque secuencial</a:t>
            </a:r>
          </a:p>
        </p:txBody>
      </p:sp>
      <p:sp>
        <p:nvSpPr>
          <p:cNvPr name="TextBox 7" id="7"/>
          <p:cNvSpPr txBox="true"/>
          <p:nvPr/>
        </p:nvSpPr>
        <p:spPr>
          <a:xfrm rot="0">
            <a:off x="1736026" y="5114925"/>
            <a:ext cx="6399416" cy="41078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El modelo Fork-Join facilita la escalabilidad del sistema.</a:t>
            </a:r>
          </a:p>
          <a:p>
            <a:pPr algn="just">
              <a:lnSpc>
                <a:spcPts val="3639"/>
              </a:lnSpc>
            </a:pPr>
          </a:p>
          <a:p>
            <a:pPr algn="just">
              <a:lnSpc>
                <a:spcPts val="3639"/>
              </a:lnSpc>
            </a:pPr>
            <a:r>
              <a:rPr lang="en-US" sz="2799">
                <a:solidFill>
                  <a:srgbClr val="000000"/>
                </a:solidFill>
                <a:latin typeface="Open Sans 1"/>
              </a:rPr>
              <a:t>A medida que aumenta la carga de trabajo o los requerimientos de precisión, más recursos computacionales pueden ser fácilmente incorporados en el sistema para manejar el aumento</a:t>
            </a:r>
          </a:p>
        </p:txBody>
      </p:sp>
      <p:sp>
        <p:nvSpPr>
          <p:cNvPr name="TextBox 8" id="8"/>
          <p:cNvSpPr txBox="true"/>
          <p:nvPr/>
        </p:nvSpPr>
        <p:spPr>
          <a:xfrm rot="0">
            <a:off x="1422870" y="4054876"/>
            <a:ext cx="6450224" cy="450215"/>
          </a:xfrm>
          <a:prstGeom prst="rect">
            <a:avLst/>
          </a:prstGeom>
        </p:spPr>
        <p:txBody>
          <a:bodyPr anchor="t" rtlCol="false" tIns="0" lIns="0" bIns="0" rIns="0">
            <a:spAutoFit/>
          </a:bodyPr>
          <a:lstStyle/>
          <a:p>
            <a:pPr algn="ctr">
              <a:lnSpc>
                <a:spcPts val="3639"/>
              </a:lnSpc>
            </a:pPr>
            <a:r>
              <a:rPr lang="en-US" sz="2799">
                <a:solidFill>
                  <a:srgbClr val="000000"/>
                </a:solidFill>
                <a:latin typeface="Open Sans 1 Bold"/>
              </a:rPr>
              <a:t>Escalabilidad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13002099" y="677672"/>
            <a:ext cx="22641625" cy="24085866"/>
          </a:xfrm>
          <a:custGeom>
            <a:avLst/>
            <a:gdLst/>
            <a:ahLst/>
            <a:cxnLst/>
            <a:rect r="r" b="b" t="t" l="l"/>
            <a:pathLst>
              <a:path h="24085866" w="22641625">
                <a:moveTo>
                  <a:pt x="0" y="0"/>
                </a:moveTo>
                <a:lnTo>
                  <a:pt x="22641624" y="0"/>
                </a:lnTo>
                <a:lnTo>
                  <a:pt x="22641624" y="24085866"/>
                </a:lnTo>
                <a:lnTo>
                  <a:pt x="0" y="24085866"/>
                </a:lnTo>
                <a:lnTo>
                  <a:pt x="0" y="0"/>
                </a:lnTo>
                <a:close/>
              </a:path>
            </a:pathLst>
          </a:custGeom>
          <a:blipFill>
            <a:blip r:embed="rId2">
              <a:alphaModFix amt="35000"/>
            </a:blip>
            <a:stretch>
              <a:fillRect l="-17363" t="0" r="-17363" b="0"/>
            </a:stretch>
          </a:blipFill>
        </p:spPr>
      </p:sp>
      <p:sp>
        <p:nvSpPr>
          <p:cNvPr name="AutoShape 3" id="3"/>
          <p:cNvSpPr/>
          <p:nvPr/>
        </p:nvSpPr>
        <p:spPr>
          <a:xfrm rot="0">
            <a:off x="5554153" y="9423399"/>
            <a:ext cx="7179693" cy="0"/>
          </a:xfrm>
          <a:prstGeom prst="line">
            <a:avLst/>
          </a:prstGeom>
          <a:ln cap="flat" w="19050">
            <a:solidFill>
              <a:srgbClr val="635FED"/>
            </a:solidFill>
            <a:prstDash val="solid"/>
            <a:headEnd type="none" len="sm" w="sm"/>
            <a:tailEnd type="none" len="sm" w="sm"/>
          </a:ln>
        </p:spPr>
      </p:sp>
      <p:sp>
        <p:nvSpPr>
          <p:cNvPr name="Freeform 4" id="4"/>
          <p:cNvSpPr/>
          <p:nvPr/>
        </p:nvSpPr>
        <p:spPr>
          <a:xfrm flipH="false" flipV="false" rot="0">
            <a:off x="15892945" y="3017318"/>
            <a:ext cx="696640" cy="296389"/>
          </a:xfrm>
          <a:custGeom>
            <a:avLst/>
            <a:gdLst/>
            <a:ahLst/>
            <a:cxnLst/>
            <a:rect r="r" b="b" t="t" l="l"/>
            <a:pathLst>
              <a:path h="296389" w="696640">
                <a:moveTo>
                  <a:pt x="0" y="0"/>
                </a:moveTo>
                <a:lnTo>
                  <a:pt x="696640" y="0"/>
                </a:lnTo>
                <a:lnTo>
                  <a:pt x="696640" y="296389"/>
                </a:lnTo>
                <a:lnTo>
                  <a:pt x="0" y="2963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90125" y="1570101"/>
            <a:ext cx="13283008" cy="5608320"/>
          </a:xfrm>
          <a:prstGeom prst="rect">
            <a:avLst/>
          </a:prstGeom>
        </p:spPr>
        <p:txBody>
          <a:bodyPr anchor="t" rtlCol="false" tIns="0" lIns="0" bIns="0" rIns="0">
            <a:spAutoFit/>
          </a:bodyPr>
          <a:lstStyle/>
          <a:p>
            <a:pPr algn="l">
              <a:lnSpc>
                <a:spcPts val="22140"/>
              </a:lnSpc>
            </a:pPr>
            <a:r>
              <a:rPr lang="en-US" sz="18000">
                <a:solidFill>
                  <a:srgbClr val="000000"/>
                </a:solidFill>
                <a:latin typeface="Open Sans 1 Bold"/>
              </a:rPr>
              <a:t>Estructuras de flynn</a:t>
            </a:r>
          </a:p>
        </p:txBody>
      </p:sp>
      <p:grpSp>
        <p:nvGrpSpPr>
          <p:cNvPr name="Group 6" id="6"/>
          <p:cNvGrpSpPr/>
          <p:nvPr/>
        </p:nvGrpSpPr>
        <p:grpSpPr>
          <a:xfrm rot="0">
            <a:off x="11806727" y="4853867"/>
            <a:ext cx="1429678" cy="867309"/>
            <a:chOff x="0" y="0"/>
            <a:chExt cx="376541" cy="228427"/>
          </a:xfrm>
        </p:grpSpPr>
        <p:sp>
          <p:nvSpPr>
            <p:cNvPr name="Freeform 7" id="7"/>
            <p:cNvSpPr/>
            <p:nvPr/>
          </p:nvSpPr>
          <p:spPr>
            <a:xfrm flipH="false" flipV="false" rot="0">
              <a:off x="0" y="0"/>
              <a:ext cx="376541" cy="228427"/>
            </a:xfrm>
            <a:custGeom>
              <a:avLst/>
              <a:gdLst/>
              <a:ahLst/>
              <a:cxnLst/>
              <a:rect r="r" b="b" t="t" l="l"/>
              <a:pathLst>
                <a:path h="228427" w="376541">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635FED"/>
            </a:solidFill>
            <a:ln cap="rnd">
              <a:noFill/>
              <a:prstDash val="solid"/>
              <a:round/>
            </a:ln>
          </p:spPr>
        </p:sp>
        <p:sp>
          <p:nvSpPr>
            <p:cNvPr name="TextBox 8" id="8"/>
            <p:cNvSpPr txBox="true"/>
            <p:nvPr/>
          </p:nvSpPr>
          <p:spPr>
            <a:xfrm>
              <a:off x="0" y="-38100"/>
              <a:ext cx="376541" cy="266527"/>
            </a:xfrm>
            <a:prstGeom prst="rect">
              <a:avLst/>
            </a:prstGeom>
          </p:spPr>
          <p:txBody>
            <a:bodyPr anchor="ctr" rtlCol="false" tIns="50800" lIns="50800" bIns="50800" rIns="50800"/>
            <a:lstStyle/>
            <a:p>
              <a:pPr algn="ctr">
                <a:lnSpc>
                  <a:spcPts val="3080"/>
                </a:lnSpc>
              </a:pPr>
            </a:p>
          </p:txBody>
        </p:sp>
      </p:grpSp>
      <p:sp>
        <p:nvSpPr>
          <p:cNvPr name="TextBox 9" id="9"/>
          <p:cNvSpPr txBox="true"/>
          <p:nvPr/>
        </p:nvSpPr>
        <p:spPr>
          <a:xfrm rot="0">
            <a:off x="11865213" y="5050984"/>
            <a:ext cx="1371191" cy="530225"/>
          </a:xfrm>
          <a:prstGeom prst="rect">
            <a:avLst/>
          </a:prstGeom>
        </p:spPr>
        <p:txBody>
          <a:bodyPr anchor="t" rtlCol="false" tIns="0" lIns="0" bIns="0" rIns="0">
            <a:spAutoFit/>
          </a:bodyPr>
          <a:lstStyle/>
          <a:p>
            <a:pPr algn="ctr">
              <a:lnSpc>
                <a:spcPts val="3999"/>
              </a:lnSpc>
            </a:pPr>
            <a:r>
              <a:rPr lang="en-US" sz="3999">
                <a:solidFill>
                  <a:srgbClr val="FFFFFF"/>
                </a:solidFill>
                <a:latin typeface="Open Sans 1 Bold"/>
              </a:rPr>
              <a:t>01.</a:t>
            </a:r>
          </a:p>
        </p:txBody>
      </p:sp>
      <p:grpSp>
        <p:nvGrpSpPr>
          <p:cNvPr name="Group 10" id="10"/>
          <p:cNvGrpSpPr/>
          <p:nvPr/>
        </p:nvGrpSpPr>
        <p:grpSpPr>
          <a:xfrm rot="0">
            <a:off x="11806727" y="5982871"/>
            <a:ext cx="1429678" cy="867309"/>
            <a:chOff x="0" y="0"/>
            <a:chExt cx="376541" cy="228427"/>
          </a:xfrm>
        </p:grpSpPr>
        <p:sp>
          <p:nvSpPr>
            <p:cNvPr name="Freeform 11" id="11"/>
            <p:cNvSpPr/>
            <p:nvPr/>
          </p:nvSpPr>
          <p:spPr>
            <a:xfrm flipH="false" flipV="false" rot="0">
              <a:off x="0" y="0"/>
              <a:ext cx="376541" cy="228427"/>
            </a:xfrm>
            <a:custGeom>
              <a:avLst/>
              <a:gdLst/>
              <a:ahLst/>
              <a:cxnLst/>
              <a:rect r="r" b="b" t="t" l="l"/>
              <a:pathLst>
                <a:path h="228427" w="376541">
                  <a:moveTo>
                    <a:pt x="114213" y="0"/>
                  </a:moveTo>
                  <a:lnTo>
                    <a:pt x="262327" y="0"/>
                  </a:lnTo>
                  <a:cubicBezTo>
                    <a:pt x="292618" y="0"/>
                    <a:pt x="321669" y="12033"/>
                    <a:pt x="343088" y="33452"/>
                  </a:cubicBezTo>
                  <a:cubicBezTo>
                    <a:pt x="364507" y="54872"/>
                    <a:pt x="376541" y="83922"/>
                    <a:pt x="376541" y="114213"/>
                  </a:cubicBezTo>
                  <a:lnTo>
                    <a:pt x="376541" y="114213"/>
                  </a:lnTo>
                  <a:cubicBezTo>
                    <a:pt x="376541" y="177292"/>
                    <a:pt x="325405" y="228427"/>
                    <a:pt x="262327" y="228427"/>
                  </a:cubicBezTo>
                  <a:lnTo>
                    <a:pt x="114213" y="228427"/>
                  </a:lnTo>
                  <a:cubicBezTo>
                    <a:pt x="51135" y="228427"/>
                    <a:pt x="0" y="177292"/>
                    <a:pt x="0" y="114213"/>
                  </a:cubicBezTo>
                  <a:lnTo>
                    <a:pt x="0" y="114213"/>
                  </a:lnTo>
                  <a:cubicBezTo>
                    <a:pt x="0" y="51135"/>
                    <a:pt x="51135" y="0"/>
                    <a:pt x="114213" y="0"/>
                  </a:cubicBezTo>
                  <a:close/>
                </a:path>
              </a:pathLst>
            </a:custGeom>
            <a:solidFill>
              <a:srgbClr val="635FED"/>
            </a:solidFill>
            <a:ln cap="rnd">
              <a:noFill/>
              <a:prstDash val="solid"/>
              <a:round/>
            </a:ln>
          </p:spPr>
        </p:sp>
        <p:sp>
          <p:nvSpPr>
            <p:cNvPr name="TextBox 12" id="12"/>
            <p:cNvSpPr txBox="true"/>
            <p:nvPr/>
          </p:nvSpPr>
          <p:spPr>
            <a:xfrm>
              <a:off x="0" y="-38100"/>
              <a:ext cx="376541" cy="266527"/>
            </a:xfrm>
            <a:prstGeom prst="rect">
              <a:avLst/>
            </a:prstGeom>
          </p:spPr>
          <p:txBody>
            <a:bodyPr anchor="ctr" rtlCol="false" tIns="50800" lIns="50800" bIns="50800" rIns="50800"/>
            <a:lstStyle/>
            <a:p>
              <a:pPr algn="ctr">
                <a:lnSpc>
                  <a:spcPts val="3080"/>
                </a:lnSpc>
              </a:pPr>
            </a:p>
          </p:txBody>
        </p:sp>
      </p:grpSp>
      <p:sp>
        <p:nvSpPr>
          <p:cNvPr name="TextBox 13" id="13"/>
          <p:cNvSpPr txBox="true"/>
          <p:nvPr/>
        </p:nvSpPr>
        <p:spPr>
          <a:xfrm rot="0">
            <a:off x="11865213" y="6179988"/>
            <a:ext cx="1371191" cy="530225"/>
          </a:xfrm>
          <a:prstGeom prst="rect">
            <a:avLst/>
          </a:prstGeom>
        </p:spPr>
        <p:txBody>
          <a:bodyPr anchor="t" rtlCol="false" tIns="0" lIns="0" bIns="0" rIns="0">
            <a:spAutoFit/>
          </a:bodyPr>
          <a:lstStyle/>
          <a:p>
            <a:pPr algn="ctr">
              <a:lnSpc>
                <a:spcPts val="3999"/>
              </a:lnSpc>
            </a:pPr>
            <a:r>
              <a:rPr lang="en-US" sz="3999">
                <a:solidFill>
                  <a:srgbClr val="FFFFFF"/>
                </a:solidFill>
                <a:latin typeface="Open Sans 1 Bold"/>
              </a:rPr>
              <a:t>02.</a:t>
            </a:r>
          </a:p>
        </p:txBody>
      </p:sp>
      <p:sp>
        <p:nvSpPr>
          <p:cNvPr name="TextBox 14" id="14"/>
          <p:cNvSpPr txBox="true"/>
          <p:nvPr/>
        </p:nvSpPr>
        <p:spPr>
          <a:xfrm rot="0">
            <a:off x="13477787" y="4986531"/>
            <a:ext cx="4068947" cy="573405"/>
          </a:xfrm>
          <a:prstGeom prst="rect">
            <a:avLst/>
          </a:prstGeom>
        </p:spPr>
        <p:txBody>
          <a:bodyPr anchor="t" rtlCol="false" tIns="0" lIns="0" bIns="0" rIns="0">
            <a:spAutoFit/>
          </a:bodyPr>
          <a:lstStyle/>
          <a:p>
            <a:pPr algn="l">
              <a:lnSpc>
                <a:spcPts val="4679"/>
              </a:lnSpc>
            </a:pPr>
            <a:r>
              <a:rPr lang="en-US" sz="3599">
                <a:solidFill>
                  <a:srgbClr val="000000"/>
                </a:solidFill>
                <a:latin typeface="Open Sans 1"/>
              </a:rPr>
              <a:t>Procesamiento</a:t>
            </a:r>
          </a:p>
        </p:txBody>
      </p:sp>
      <p:sp>
        <p:nvSpPr>
          <p:cNvPr name="TextBox 15" id="15"/>
          <p:cNvSpPr txBox="true"/>
          <p:nvPr/>
        </p:nvSpPr>
        <p:spPr>
          <a:xfrm rot="0">
            <a:off x="13474529" y="6146333"/>
            <a:ext cx="4068947" cy="573405"/>
          </a:xfrm>
          <a:prstGeom prst="rect">
            <a:avLst/>
          </a:prstGeom>
        </p:spPr>
        <p:txBody>
          <a:bodyPr anchor="t" rtlCol="false" tIns="0" lIns="0" bIns="0" rIns="0">
            <a:spAutoFit/>
          </a:bodyPr>
          <a:lstStyle/>
          <a:p>
            <a:pPr algn="l">
              <a:lnSpc>
                <a:spcPts val="4679"/>
              </a:lnSpc>
            </a:pPr>
            <a:r>
              <a:rPr lang="en-US" sz="3599">
                <a:solidFill>
                  <a:srgbClr val="000000"/>
                </a:solidFill>
                <a:latin typeface="Open Sans 1"/>
              </a:rPr>
              <a:t>Almacenamiento</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254130">
            <a:off x="11087582"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4001962" y="6691162"/>
            <a:ext cx="8937696" cy="7336845"/>
          </a:xfrm>
          <a:custGeom>
            <a:avLst/>
            <a:gdLst/>
            <a:ahLst/>
            <a:cxnLst/>
            <a:rect r="r" b="b" t="t" l="l"/>
            <a:pathLst>
              <a:path h="7336845" w="8937696">
                <a:moveTo>
                  <a:pt x="0" y="0"/>
                </a:moveTo>
                <a:lnTo>
                  <a:pt x="8937697" y="0"/>
                </a:lnTo>
                <a:lnTo>
                  <a:pt x="8937697" y="7336845"/>
                </a:lnTo>
                <a:lnTo>
                  <a:pt x="0" y="7336845"/>
                </a:lnTo>
                <a:lnTo>
                  <a:pt x="0" y="0"/>
                </a:lnTo>
                <a:close/>
              </a:path>
            </a:pathLst>
          </a:custGeom>
          <a:blipFill>
            <a:blip r:embed="rId3">
              <a:alphaModFix amt="39000"/>
            </a:blip>
            <a:stretch>
              <a:fillRect l="0" t="0" r="0" b="0"/>
            </a:stretch>
          </a:blipFill>
        </p:spPr>
      </p:sp>
      <p:sp>
        <p:nvSpPr>
          <p:cNvPr name="TextBox 4" id="4"/>
          <p:cNvSpPr txBox="true"/>
          <p:nvPr/>
        </p:nvSpPr>
        <p:spPr>
          <a:xfrm rot="0">
            <a:off x="1028700" y="1181100"/>
            <a:ext cx="11264790" cy="207010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¿Por qué Fork-Join en el proyecto?</a:t>
            </a:r>
          </a:p>
        </p:txBody>
      </p:sp>
      <p:sp>
        <p:nvSpPr>
          <p:cNvPr name="TextBox 5" id="5"/>
          <p:cNvSpPr txBox="true"/>
          <p:nvPr/>
        </p:nvSpPr>
        <p:spPr>
          <a:xfrm rot="0">
            <a:off x="2177343" y="5572451"/>
            <a:ext cx="13530874" cy="31934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El método de Integración, por su naturaleza de cálculos repetitivos e independientes (como la generación de números aleatorios y la evaluación de funciones en estos puntos), se presta bien para el paralelismo.</a:t>
            </a:r>
          </a:p>
          <a:p>
            <a:pPr algn="just">
              <a:lnSpc>
                <a:spcPts val="3639"/>
              </a:lnSpc>
            </a:pPr>
          </a:p>
          <a:p>
            <a:pPr algn="just">
              <a:lnSpc>
                <a:spcPts val="3639"/>
              </a:lnSpc>
            </a:pPr>
            <a:r>
              <a:rPr lang="en-US" sz="2799">
                <a:solidFill>
                  <a:srgbClr val="000000"/>
                </a:solidFill>
                <a:latin typeface="Open Sans 1"/>
              </a:rPr>
              <a:t>Fork-Join permite explotar esta característica dividiendo el cálculo en muchas tareas paralelas.</a:t>
            </a:r>
          </a:p>
          <a:p>
            <a:pPr algn="just">
              <a:lnSpc>
                <a:spcPts val="3639"/>
              </a:lnSpc>
            </a:pPr>
          </a:p>
        </p:txBody>
      </p:sp>
      <p:sp>
        <p:nvSpPr>
          <p:cNvPr name="TextBox 6" id="6"/>
          <p:cNvSpPr txBox="true"/>
          <p:nvPr/>
        </p:nvSpPr>
        <p:spPr>
          <a:xfrm rot="0">
            <a:off x="2177343" y="4457271"/>
            <a:ext cx="6450224" cy="4502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Bold"/>
              </a:rPr>
              <a:t>Paralelismo eficiente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665611"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3">
              <a:alphaModFix amt="35000"/>
            </a:blip>
            <a:stretch>
              <a:fillRect l="0" t="0" r="0" b="0"/>
            </a:stretch>
          </a:blipFill>
        </p:spPr>
      </p:sp>
      <p:sp>
        <p:nvSpPr>
          <p:cNvPr name="TextBox 4" id="4"/>
          <p:cNvSpPr txBox="true"/>
          <p:nvPr/>
        </p:nvSpPr>
        <p:spPr>
          <a:xfrm rot="0">
            <a:off x="3076703" y="3127375"/>
            <a:ext cx="11722241" cy="4241801"/>
          </a:xfrm>
          <a:prstGeom prst="rect">
            <a:avLst/>
          </a:prstGeom>
        </p:spPr>
        <p:txBody>
          <a:bodyPr anchor="t" rtlCol="false" tIns="0" lIns="0" bIns="0" rIns="0">
            <a:spAutoFit/>
          </a:bodyPr>
          <a:lstStyle/>
          <a:p>
            <a:pPr algn="l">
              <a:lnSpc>
                <a:spcPts val="11000"/>
              </a:lnSpc>
            </a:pPr>
            <a:r>
              <a:rPr lang="en-US" sz="11000">
                <a:solidFill>
                  <a:srgbClr val="000000"/>
                </a:solidFill>
                <a:latin typeface="Open Sans 1 Bold"/>
              </a:rPr>
              <a:t>Cómo funcionará Fork-Join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4E0FF"/>
        </a:solidFill>
      </p:bgPr>
    </p:bg>
    <p:spTree>
      <p:nvGrpSpPr>
        <p:cNvPr id="1" name=""/>
        <p:cNvGrpSpPr/>
        <p:nvPr/>
      </p:nvGrpSpPr>
      <p:grpSpPr>
        <a:xfrm>
          <a:off x="0" y="0"/>
          <a:ext cx="0" cy="0"/>
          <a:chOff x="0" y="0"/>
          <a:chExt cx="0" cy="0"/>
        </a:xfrm>
      </p:grpSpPr>
      <p:sp>
        <p:nvSpPr>
          <p:cNvPr name="Freeform 2" id="2"/>
          <p:cNvSpPr/>
          <p:nvPr/>
        </p:nvSpPr>
        <p:spPr>
          <a:xfrm flipH="false" flipV="false" rot="-7056803">
            <a:off x="1010306" y="-7185895"/>
            <a:ext cx="19688700" cy="25366800"/>
          </a:xfrm>
          <a:custGeom>
            <a:avLst/>
            <a:gdLst/>
            <a:ahLst/>
            <a:cxnLst/>
            <a:rect r="r" b="b" t="t" l="l"/>
            <a:pathLst>
              <a:path h="25366800" w="19688700">
                <a:moveTo>
                  <a:pt x="0" y="0"/>
                </a:moveTo>
                <a:lnTo>
                  <a:pt x="19688700" y="0"/>
                </a:lnTo>
                <a:lnTo>
                  <a:pt x="19688700" y="25366800"/>
                </a:lnTo>
                <a:lnTo>
                  <a:pt x="0" y="25366800"/>
                </a:lnTo>
                <a:lnTo>
                  <a:pt x="0" y="0"/>
                </a:lnTo>
                <a:close/>
              </a:path>
            </a:pathLst>
          </a:custGeom>
          <a:blipFill>
            <a:blip r:embed="rId2"/>
            <a:stretch>
              <a:fillRect l="-31586" t="0" r="-31586" b="0"/>
            </a:stretch>
          </a:blipFill>
        </p:spPr>
      </p:sp>
      <p:grpSp>
        <p:nvGrpSpPr>
          <p:cNvPr name="Group 3" id="3"/>
          <p:cNvGrpSpPr/>
          <p:nvPr/>
        </p:nvGrpSpPr>
        <p:grpSpPr>
          <a:xfrm rot="0">
            <a:off x="533940" y="1028700"/>
            <a:ext cx="9848294" cy="5171909"/>
            <a:chOff x="0" y="0"/>
            <a:chExt cx="2470658" cy="1297485"/>
          </a:xfrm>
        </p:grpSpPr>
        <p:sp>
          <p:nvSpPr>
            <p:cNvPr name="Freeform 4" id="4"/>
            <p:cNvSpPr/>
            <p:nvPr/>
          </p:nvSpPr>
          <p:spPr>
            <a:xfrm flipH="false" flipV="false" rot="0">
              <a:off x="0" y="0"/>
              <a:ext cx="2470658" cy="1297485"/>
            </a:xfrm>
            <a:custGeom>
              <a:avLst/>
              <a:gdLst/>
              <a:ahLst/>
              <a:cxnLst/>
              <a:rect r="r" b="b" t="t" l="l"/>
              <a:pathLst>
                <a:path h="1297485" w="2470658">
                  <a:moveTo>
                    <a:pt x="31445" y="0"/>
                  </a:moveTo>
                  <a:lnTo>
                    <a:pt x="2439213" y="0"/>
                  </a:lnTo>
                  <a:cubicBezTo>
                    <a:pt x="2447553" y="0"/>
                    <a:pt x="2455551" y="3313"/>
                    <a:pt x="2461448" y="9210"/>
                  </a:cubicBezTo>
                  <a:cubicBezTo>
                    <a:pt x="2467345" y="15107"/>
                    <a:pt x="2470658" y="23105"/>
                    <a:pt x="2470658" y="31445"/>
                  </a:cubicBezTo>
                  <a:lnTo>
                    <a:pt x="2470658" y="1266041"/>
                  </a:lnTo>
                  <a:cubicBezTo>
                    <a:pt x="2470658" y="1283407"/>
                    <a:pt x="2456580" y="1297485"/>
                    <a:pt x="2439213" y="1297485"/>
                  </a:cubicBezTo>
                  <a:lnTo>
                    <a:pt x="31445" y="1297485"/>
                  </a:lnTo>
                  <a:cubicBezTo>
                    <a:pt x="23105" y="1297485"/>
                    <a:pt x="15107" y="1294172"/>
                    <a:pt x="9210" y="1288275"/>
                  </a:cubicBezTo>
                  <a:cubicBezTo>
                    <a:pt x="3313" y="1282378"/>
                    <a:pt x="0" y="1274380"/>
                    <a:pt x="0" y="1266041"/>
                  </a:cubicBezTo>
                  <a:lnTo>
                    <a:pt x="0" y="31445"/>
                  </a:lnTo>
                  <a:cubicBezTo>
                    <a:pt x="0" y="23105"/>
                    <a:pt x="3313" y="15107"/>
                    <a:pt x="9210" y="9210"/>
                  </a:cubicBezTo>
                  <a:cubicBezTo>
                    <a:pt x="15107" y="3313"/>
                    <a:pt x="23105" y="0"/>
                    <a:pt x="31445"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28575"/>
              <a:ext cx="2470658" cy="1326060"/>
            </a:xfrm>
            <a:prstGeom prst="rect">
              <a:avLst/>
            </a:prstGeom>
          </p:spPr>
          <p:txBody>
            <a:bodyPr anchor="ctr" rtlCol="false" tIns="50800" lIns="50800" bIns="50800" rIns="50800"/>
            <a:lstStyle/>
            <a:p>
              <a:pPr algn="ctr">
                <a:lnSpc>
                  <a:spcPts val="2240"/>
                </a:lnSpc>
              </a:pPr>
            </a:p>
          </p:txBody>
        </p:sp>
      </p:grpSp>
      <p:sp>
        <p:nvSpPr>
          <p:cNvPr name="TextBox 6" id="6"/>
          <p:cNvSpPr txBox="true"/>
          <p:nvPr/>
        </p:nvSpPr>
        <p:spPr>
          <a:xfrm rot="0">
            <a:off x="1261268" y="2279595"/>
            <a:ext cx="8393639" cy="3419141"/>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 Cuando se recibe una solicitud para calcular una integral usando el método de Monte Carlo, el sistema utilizará el modelo Fork para dividir esta tarea en múltiples sub-tareas independientes. Cada sub-tarea podría implicar la generación de una cierta cantidad de puntos aleatorios y el cálculo de la función en esos puntos para estimar una parte de la integral. Estas sub-tareas se distribuyen entre diferentes hilos de ejecución o nodos de procesamiento, lo que permite que se realicen simultáneamente.</a:t>
            </a:r>
          </a:p>
        </p:txBody>
      </p:sp>
      <p:sp>
        <p:nvSpPr>
          <p:cNvPr name="TextBox 7" id="7"/>
          <p:cNvSpPr txBox="true"/>
          <p:nvPr/>
        </p:nvSpPr>
        <p:spPr>
          <a:xfrm rot="0">
            <a:off x="1261268" y="1421838"/>
            <a:ext cx="5934699" cy="502926"/>
          </a:xfrm>
          <a:prstGeom prst="rect">
            <a:avLst/>
          </a:prstGeom>
        </p:spPr>
        <p:txBody>
          <a:bodyPr anchor="t" rtlCol="false" tIns="0" lIns="0" bIns="0" rIns="0">
            <a:spAutoFit/>
          </a:bodyPr>
          <a:lstStyle/>
          <a:p>
            <a:pPr algn="l">
              <a:lnSpc>
                <a:spcPts val="4094"/>
              </a:lnSpc>
            </a:pPr>
            <a:r>
              <a:rPr lang="en-US" sz="3149">
                <a:solidFill>
                  <a:srgbClr val="FFFFFF"/>
                </a:solidFill>
                <a:latin typeface="Open Sans 1 Bold"/>
              </a:rPr>
              <a:t>División del trabajo (Fork)</a:t>
            </a:r>
          </a:p>
        </p:txBody>
      </p:sp>
      <p:grpSp>
        <p:nvGrpSpPr>
          <p:cNvPr name="Group 8" id="8"/>
          <p:cNvGrpSpPr/>
          <p:nvPr/>
        </p:nvGrpSpPr>
        <p:grpSpPr>
          <a:xfrm rot="0">
            <a:off x="10925435" y="1028700"/>
            <a:ext cx="6828625" cy="5171909"/>
            <a:chOff x="0" y="0"/>
            <a:chExt cx="1713108" cy="1297485"/>
          </a:xfrm>
        </p:grpSpPr>
        <p:sp>
          <p:nvSpPr>
            <p:cNvPr name="Freeform 9" id="9"/>
            <p:cNvSpPr/>
            <p:nvPr/>
          </p:nvSpPr>
          <p:spPr>
            <a:xfrm flipH="false" flipV="false" rot="0">
              <a:off x="0" y="0"/>
              <a:ext cx="1713108" cy="1297485"/>
            </a:xfrm>
            <a:custGeom>
              <a:avLst/>
              <a:gdLst/>
              <a:ahLst/>
              <a:cxnLst/>
              <a:rect r="r" b="b" t="t" l="l"/>
              <a:pathLst>
                <a:path h="1297485" w="1713108">
                  <a:moveTo>
                    <a:pt x="45350" y="0"/>
                  </a:moveTo>
                  <a:lnTo>
                    <a:pt x="1667759" y="0"/>
                  </a:lnTo>
                  <a:cubicBezTo>
                    <a:pt x="1679786" y="0"/>
                    <a:pt x="1691321" y="4778"/>
                    <a:pt x="1699826" y="13283"/>
                  </a:cubicBezTo>
                  <a:cubicBezTo>
                    <a:pt x="1708331" y="21787"/>
                    <a:pt x="1713108" y="33322"/>
                    <a:pt x="1713108" y="45350"/>
                  </a:cubicBezTo>
                  <a:lnTo>
                    <a:pt x="1713108" y="1252135"/>
                  </a:lnTo>
                  <a:cubicBezTo>
                    <a:pt x="1713108" y="1277181"/>
                    <a:pt x="1692805" y="1297485"/>
                    <a:pt x="1667759" y="1297485"/>
                  </a:cubicBezTo>
                  <a:lnTo>
                    <a:pt x="45350" y="1297485"/>
                  </a:lnTo>
                  <a:cubicBezTo>
                    <a:pt x="20304" y="1297485"/>
                    <a:pt x="0" y="1277181"/>
                    <a:pt x="0" y="1252135"/>
                  </a:cubicBezTo>
                  <a:lnTo>
                    <a:pt x="0" y="45350"/>
                  </a:lnTo>
                  <a:cubicBezTo>
                    <a:pt x="0" y="20304"/>
                    <a:pt x="20304" y="0"/>
                    <a:pt x="45350"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28575"/>
              <a:ext cx="1713108" cy="1326060"/>
            </a:xfrm>
            <a:prstGeom prst="rect">
              <a:avLst/>
            </a:prstGeom>
          </p:spPr>
          <p:txBody>
            <a:bodyPr anchor="ctr" rtlCol="false" tIns="50800" lIns="50800" bIns="50800" rIns="50800"/>
            <a:lstStyle/>
            <a:p>
              <a:pPr algn="ctr">
                <a:lnSpc>
                  <a:spcPts val="2240"/>
                </a:lnSpc>
              </a:pPr>
            </a:p>
          </p:txBody>
        </p:sp>
      </p:grpSp>
      <p:sp>
        <p:nvSpPr>
          <p:cNvPr name="TextBox 11" id="11"/>
          <p:cNvSpPr txBox="true"/>
          <p:nvPr/>
        </p:nvSpPr>
        <p:spPr>
          <a:xfrm rot="0">
            <a:off x="11530543" y="2427380"/>
            <a:ext cx="5618408" cy="2666243"/>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Cada hilo o nodo realiza sus cálculos de manera independiente. Por ejemplo, si se necesitan un millón de puntos aleatorios para una estimación precisa, y el sistema se divide en 10 hilos, cada hilo podría generar y procesar 100,000 puntos</a:t>
            </a:r>
          </a:p>
        </p:txBody>
      </p:sp>
      <p:sp>
        <p:nvSpPr>
          <p:cNvPr name="TextBox 12" id="12"/>
          <p:cNvSpPr txBox="true"/>
          <p:nvPr/>
        </p:nvSpPr>
        <p:spPr>
          <a:xfrm rot="0">
            <a:off x="11534134" y="1421838"/>
            <a:ext cx="3632994" cy="502926"/>
          </a:xfrm>
          <a:prstGeom prst="rect">
            <a:avLst/>
          </a:prstGeom>
        </p:spPr>
        <p:txBody>
          <a:bodyPr anchor="t" rtlCol="false" tIns="0" lIns="0" bIns="0" rIns="0">
            <a:spAutoFit/>
          </a:bodyPr>
          <a:lstStyle/>
          <a:p>
            <a:pPr algn="l">
              <a:lnSpc>
                <a:spcPts val="4094"/>
              </a:lnSpc>
            </a:pPr>
            <a:r>
              <a:rPr lang="en-US" sz="3149">
                <a:solidFill>
                  <a:srgbClr val="FFFFFF"/>
                </a:solidFill>
                <a:latin typeface="Open Sans 1 Bold"/>
              </a:rPr>
              <a:t>Ejecución paralela</a:t>
            </a:r>
          </a:p>
        </p:txBody>
      </p:sp>
      <p:grpSp>
        <p:nvGrpSpPr>
          <p:cNvPr name="Group 13" id="13"/>
          <p:cNvGrpSpPr/>
          <p:nvPr/>
        </p:nvGrpSpPr>
        <p:grpSpPr>
          <a:xfrm rot="0">
            <a:off x="1432806" y="6581609"/>
            <a:ext cx="15422387" cy="3307932"/>
            <a:chOff x="0" y="0"/>
            <a:chExt cx="3869040" cy="829866"/>
          </a:xfrm>
        </p:grpSpPr>
        <p:sp>
          <p:nvSpPr>
            <p:cNvPr name="Freeform 14" id="14"/>
            <p:cNvSpPr/>
            <p:nvPr/>
          </p:nvSpPr>
          <p:spPr>
            <a:xfrm flipH="false" flipV="false" rot="0">
              <a:off x="0" y="0"/>
              <a:ext cx="3869040" cy="829866"/>
            </a:xfrm>
            <a:custGeom>
              <a:avLst/>
              <a:gdLst/>
              <a:ahLst/>
              <a:cxnLst/>
              <a:rect r="r" b="b" t="t" l="l"/>
              <a:pathLst>
                <a:path h="829866" w="3869040">
                  <a:moveTo>
                    <a:pt x="20080" y="0"/>
                  </a:moveTo>
                  <a:lnTo>
                    <a:pt x="3848960" y="0"/>
                  </a:lnTo>
                  <a:cubicBezTo>
                    <a:pt x="3854286" y="0"/>
                    <a:pt x="3859393" y="2116"/>
                    <a:pt x="3863159" y="5881"/>
                  </a:cubicBezTo>
                  <a:cubicBezTo>
                    <a:pt x="3866924" y="9647"/>
                    <a:pt x="3869040" y="14754"/>
                    <a:pt x="3869040" y="20080"/>
                  </a:cubicBezTo>
                  <a:lnTo>
                    <a:pt x="3869040" y="809787"/>
                  </a:lnTo>
                  <a:cubicBezTo>
                    <a:pt x="3869040" y="815112"/>
                    <a:pt x="3866924" y="820220"/>
                    <a:pt x="3863159" y="823985"/>
                  </a:cubicBezTo>
                  <a:cubicBezTo>
                    <a:pt x="3859393" y="827751"/>
                    <a:pt x="3854286" y="829866"/>
                    <a:pt x="3848960" y="829866"/>
                  </a:cubicBezTo>
                  <a:lnTo>
                    <a:pt x="20080" y="829866"/>
                  </a:lnTo>
                  <a:cubicBezTo>
                    <a:pt x="14754" y="829866"/>
                    <a:pt x="9647" y="827751"/>
                    <a:pt x="5881" y="823985"/>
                  </a:cubicBezTo>
                  <a:cubicBezTo>
                    <a:pt x="2116" y="820220"/>
                    <a:pt x="0" y="815112"/>
                    <a:pt x="0" y="809787"/>
                  </a:cubicBezTo>
                  <a:lnTo>
                    <a:pt x="0" y="20080"/>
                  </a:lnTo>
                  <a:cubicBezTo>
                    <a:pt x="0" y="14754"/>
                    <a:pt x="2116" y="9647"/>
                    <a:pt x="5881" y="5881"/>
                  </a:cubicBezTo>
                  <a:cubicBezTo>
                    <a:pt x="9647" y="2116"/>
                    <a:pt x="14754" y="0"/>
                    <a:pt x="20080" y="0"/>
                  </a:cubicBezTo>
                  <a:close/>
                </a:path>
              </a:pathLst>
            </a:custGeom>
            <a:solidFill>
              <a:srgbClr val="000000">
                <a:alpha val="0"/>
              </a:srgbClr>
            </a:solidFill>
            <a:ln w="19050" cap="rnd">
              <a:solidFill>
                <a:srgbClr val="FFFFFF"/>
              </a:solidFill>
              <a:prstDash val="solid"/>
              <a:round/>
            </a:ln>
          </p:spPr>
        </p:sp>
        <p:sp>
          <p:nvSpPr>
            <p:cNvPr name="TextBox 15" id="15"/>
            <p:cNvSpPr txBox="true"/>
            <p:nvPr/>
          </p:nvSpPr>
          <p:spPr>
            <a:xfrm>
              <a:off x="0" y="-28575"/>
              <a:ext cx="3869040" cy="858441"/>
            </a:xfrm>
            <a:prstGeom prst="rect">
              <a:avLst/>
            </a:prstGeom>
          </p:spPr>
          <p:txBody>
            <a:bodyPr anchor="ctr" rtlCol="false" tIns="50800" lIns="50800" bIns="50800" rIns="50800"/>
            <a:lstStyle/>
            <a:p>
              <a:pPr algn="ctr">
                <a:lnSpc>
                  <a:spcPts val="2240"/>
                </a:lnSpc>
              </a:pPr>
            </a:p>
          </p:txBody>
        </p:sp>
      </p:grpSp>
      <p:sp>
        <p:nvSpPr>
          <p:cNvPr name="TextBox 16" id="16"/>
          <p:cNvSpPr txBox="true"/>
          <p:nvPr/>
        </p:nvSpPr>
        <p:spPr>
          <a:xfrm rot="0">
            <a:off x="2411437" y="7560785"/>
            <a:ext cx="13465127" cy="1899186"/>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Una vez que todos los hilos o nodos han completado sus tareas asignadas, el modelo Join entra en acción. Los resultados de todas las sub-tareas (los cálculos de las partes de la integral) son reunidos y combinados para formar la estimación final de la integral completa. Este proceso de agregación puede implicar la suma de las estimaciones parciales y la división por el número total de puntos para obtener el promedio, que da la estimación final del metodo de integración</a:t>
            </a:r>
          </a:p>
        </p:txBody>
      </p:sp>
      <p:sp>
        <p:nvSpPr>
          <p:cNvPr name="TextBox 17" id="17"/>
          <p:cNvSpPr txBox="true"/>
          <p:nvPr/>
        </p:nvSpPr>
        <p:spPr>
          <a:xfrm rot="0">
            <a:off x="3339554" y="6705434"/>
            <a:ext cx="11608893" cy="50292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Reunión de resultados (Join)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3E5"/>
        </a:solidFill>
      </p:bgPr>
    </p:bg>
    <p:spTree>
      <p:nvGrpSpPr>
        <p:cNvPr id="1" name=""/>
        <p:cNvGrpSpPr/>
        <p:nvPr/>
      </p:nvGrpSpPr>
      <p:grpSpPr>
        <a:xfrm>
          <a:off x="0" y="0"/>
          <a:ext cx="0" cy="0"/>
          <a:chOff x="0" y="0"/>
          <a:chExt cx="0" cy="0"/>
        </a:xfrm>
      </p:grpSpPr>
      <p:sp>
        <p:nvSpPr>
          <p:cNvPr name="Freeform 2" id="2"/>
          <p:cNvSpPr/>
          <p:nvPr/>
        </p:nvSpPr>
        <p:spPr>
          <a:xfrm flipH="false" flipV="false" rot="-7056803">
            <a:off x="580360" y="-6612217"/>
            <a:ext cx="19688700" cy="23910435"/>
          </a:xfrm>
          <a:custGeom>
            <a:avLst/>
            <a:gdLst/>
            <a:ahLst/>
            <a:cxnLst/>
            <a:rect r="r" b="b" t="t" l="l"/>
            <a:pathLst>
              <a:path h="23910435" w="19688700">
                <a:moveTo>
                  <a:pt x="0" y="0"/>
                </a:moveTo>
                <a:lnTo>
                  <a:pt x="19688700" y="0"/>
                </a:lnTo>
                <a:lnTo>
                  <a:pt x="19688700" y="23910436"/>
                </a:lnTo>
                <a:lnTo>
                  <a:pt x="0" y="23910436"/>
                </a:lnTo>
                <a:lnTo>
                  <a:pt x="0" y="0"/>
                </a:lnTo>
                <a:close/>
              </a:path>
            </a:pathLst>
          </a:custGeom>
          <a:blipFill>
            <a:blip r:embed="rId2"/>
            <a:stretch>
              <a:fillRect l="-28779" t="-2440" r="-28779" b="0"/>
            </a:stretch>
          </a:blipFill>
        </p:spPr>
      </p:sp>
      <p:sp>
        <p:nvSpPr>
          <p:cNvPr name="Freeform 3" id="3"/>
          <p:cNvSpPr/>
          <p:nvPr/>
        </p:nvSpPr>
        <p:spPr>
          <a:xfrm flipH="false" flipV="false" rot="0">
            <a:off x="16668347" y="717540"/>
            <a:ext cx="731359" cy="311160"/>
          </a:xfrm>
          <a:custGeom>
            <a:avLst/>
            <a:gdLst/>
            <a:ahLst/>
            <a:cxnLst/>
            <a:rect r="r" b="b" t="t" l="l"/>
            <a:pathLst>
              <a:path h="311160" w="731359">
                <a:moveTo>
                  <a:pt x="0" y="0"/>
                </a:moveTo>
                <a:lnTo>
                  <a:pt x="731358" y="0"/>
                </a:lnTo>
                <a:lnTo>
                  <a:pt x="731358" y="311160"/>
                </a:lnTo>
                <a:lnTo>
                  <a:pt x="0" y="311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85914" y="1512453"/>
            <a:ext cx="6971281" cy="6429060"/>
            <a:chOff x="0" y="0"/>
            <a:chExt cx="1748897" cy="1612869"/>
          </a:xfrm>
        </p:grpSpPr>
        <p:sp>
          <p:nvSpPr>
            <p:cNvPr name="Freeform 5" id="5"/>
            <p:cNvSpPr/>
            <p:nvPr/>
          </p:nvSpPr>
          <p:spPr>
            <a:xfrm flipH="false" flipV="false" rot="0">
              <a:off x="0" y="0"/>
              <a:ext cx="1748897" cy="1612869"/>
            </a:xfrm>
            <a:custGeom>
              <a:avLst/>
              <a:gdLst/>
              <a:ahLst/>
              <a:cxnLst/>
              <a:rect r="r" b="b" t="t" l="l"/>
              <a:pathLst>
                <a:path h="1612869" w="1748897">
                  <a:moveTo>
                    <a:pt x="44422" y="0"/>
                  </a:moveTo>
                  <a:lnTo>
                    <a:pt x="1704475" y="0"/>
                  </a:lnTo>
                  <a:cubicBezTo>
                    <a:pt x="1729008" y="0"/>
                    <a:pt x="1748897" y="19888"/>
                    <a:pt x="1748897" y="44422"/>
                  </a:cubicBezTo>
                  <a:lnTo>
                    <a:pt x="1748897" y="1568447"/>
                  </a:lnTo>
                  <a:cubicBezTo>
                    <a:pt x="1748897" y="1592980"/>
                    <a:pt x="1729008" y="1612869"/>
                    <a:pt x="1704475" y="1612869"/>
                  </a:cubicBezTo>
                  <a:lnTo>
                    <a:pt x="44422" y="1612869"/>
                  </a:lnTo>
                  <a:cubicBezTo>
                    <a:pt x="19888" y="1612869"/>
                    <a:pt x="0" y="1592980"/>
                    <a:pt x="0" y="1568447"/>
                  </a:cubicBezTo>
                  <a:lnTo>
                    <a:pt x="0" y="44422"/>
                  </a:lnTo>
                  <a:cubicBezTo>
                    <a:pt x="0" y="19888"/>
                    <a:pt x="19888" y="0"/>
                    <a:pt x="44422" y="0"/>
                  </a:cubicBezTo>
                  <a:close/>
                </a:path>
              </a:pathLst>
            </a:custGeom>
            <a:solidFill>
              <a:srgbClr val="000000">
                <a:alpha val="0"/>
              </a:srgbClr>
            </a:solidFill>
            <a:ln w="19050" cap="rnd">
              <a:solidFill>
                <a:srgbClr val="FFFFFF"/>
              </a:solidFill>
              <a:prstDash val="solid"/>
              <a:round/>
            </a:ln>
          </p:spPr>
        </p:sp>
        <p:sp>
          <p:nvSpPr>
            <p:cNvPr name="TextBox 6" id="6"/>
            <p:cNvSpPr txBox="true"/>
            <p:nvPr/>
          </p:nvSpPr>
          <p:spPr>
            <a:xfrm>
              <a:off x="0" y="-28575"/>
              <a:ext cx="1748897" cy="1641444"/>
            </a:xfrm>
            <a:prstGeom prst="rect">
              <a:avLst/>
            </a:prstGeom>
          </p:spPr>
          <p:txBody>
            <a:bodyPr anchor="ctr" rtlCol="false" tIns="50800" lIns="50800" bIns="50800" rIns="50800"/>
            <a:lstStyle/>
            <a:p>
              <a:pPr algn="ctr">
                <a:lnSpc>
                  <a:spcPts val="2240"/>
                </a:lnSpc>
              </a:pPr>
            </a:p>
          </p:txBody>
        </p:sp>
      </p:grpSp>
      <p:sp>
        <p:nvSpPr>
          <p:cNvPr name="TextBox 7" id="7"/>
          <p:cNvSpPr txBox="true"/>
          <p:nvPr/>
        </p:nvSpPr>
        <p:spPr>
          <a:xfrm rot="0">
            <a:off x="2767335" y="3952032"/>
            <a:ext cx="5208438" cy="2194438"/>
          </a:xfrm>
          <a:prstGeom prst="rect">
            <a:avLst/>
          </a:prstGeom>
        </p:spPr>
        <p:txBody>
          <a:bodyPr anchor="t" rtlCol="false" tIns="0" lIns="0" bIns="0" rIns="0">
            <a:spAutoFit/>
          </a:bodyPr>
          <a:lstStyle/>
          <a:p>
            <a:pPr algn="just">
              <a:lnSpc>
                <a:spcPts val="3522"/>
              </a:lnSpc>
            </a:pPr>
            <a:r>
              <a:rPr lang="en-US" sz="2709">
                <a:solidFill>
                  <a:srgbClr val="FFFFFF"/>
                </a:solidFill>
                <a:latin typeface="Open Sans 1"/>
              </a:rPr>
              <a:t> El resultado agregado se devuelve entonces al cliente o al sistema que inició la solicitud, completando el proceso de cálculo</a:t>
            </a:r>
          </a:p>
        </p:txBody>
      </p:sp>
      <p:sp>
        <p:nvSpPr>
          <p:cNvPr name="TextBox 8" id="8"/>
          <p:cNvSpPr txBox="true"/>
          <p:nvPr/>
        </p:nvSpPr>
        <p:spPr>
          <a:xfrm rot="0">
            <a:off x="2508084" y="2139260"/>
            <a:ext cx="5467689" cy="50292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Devolución de resultados</a:t>
            </a:r>
          </a:p>
        </p:txBody>
      </p:sp>
      <p:grpSp>
        <p:nvGrpSpPr>
          <p:cNvPr name="Group 9" id="9"/>
          <p:cNvGrpSpPr/>
          <p:nvPr/>
        </p:nvGrpSpPr>
        <p:grpSpPr>
          <a:xfrm rot="0">
            <a:off x="9430805" y="1512453"/>
            <a:ext cx="6971281" cy="6429060"/>
            <a:chOff x="0" y="0"/>
            <a:chExt cx="1748897" cy="1612869"/>
          </a:xfrm>
        </p:grpSpPr>
        <p:sp>
          <p:nvSpPr>
            <p:cNvPr name="Freeform 10" id="10"/>
            <p:cNvSpPr/>
            <p:nvPr/>
          </p:nvSpPr>
          <p:spPr>
            <a:xfrm flipH="false" flipV="false" rot="0">
              <a:off x="0" y="0"/>
              <a:ext cx="1748897" cy="1612869"/>
            </a:xfrm>
            <a:custGeom>
              <a:avLst/>
              <a:gdLst/>
              <a:ahLst/>
              <a:cxnLst/>
              <a:rect r="r" b="b" t="t" l="l"/>
              <a:pathLst>
                <a:path h="1612869" w="1748897">
                  <a:moveTo>
                    <a:pt x="44422" y="0"/>
                  </a:moveTo>
                  <a:lnTo>
                    <a:pt x="1704475" y="0"/>
                  </a:lnTo>
                  <a:cubicBezTo>
                    <a:pt x="1729008" y="0"/>
                    <a:pt x="1748897" y="19888"/>
                    <a:pt x="1748897" y="44422"/>
                  </a:cubicBezTo>
                  <a:lnTo>
                    <a:pt x="1748897" y="1568447"/>
                  </a:lnTo>
                  <a:cubicBezTo>
                    <a:pt x="1748897" y="1592980"/>
                    <a:pt x="1729008" y="1612869"/>
                    <a:pt x="1704475" y="1612869"/>
                  </a:cubicBezTo>
                  <a:lnTo>
                    <a:pt x="44422" y="1612869"/>
                  </a:lnTo>
                  <a:cubicBezTo>
                    <a:pt x="19888" y="1612869"/>
                    <a:pt x="0" y="1592980"/>
                    <a:pt x="0" y="1568447"/>
                  </a:cubicBezTo>
                  <a:lnTo>
                    <a:pt x="0" y="44422"/>
                  </a:lnTo>
                  <a:cubicBezTo>
                    <a:pt x="0" y="19888"/>
                    <a:pt x="19888" y="0"/>
                    <a:pt x="44422" y="0"/>
                  </a:cubicBezTo>
                  <a:close/>
                </a:path>
              </a:pathLst>
            </a:custGeom>
            <a:solidFill>
              <a:srgbClr val="000000">
                <a:alpha val="0"/>
              </a:srgbClr>
            </a:solidFill>
            <a:ln w="19050" cap="rnd">
              <a:solidFill>
                <a:srgbClr val="FFFFFF"/>
              </a:solidFill>
              <a:prstDash val="solid"/>
              <a:round/>
            </a:ln>
          </p:spPr>
        </p:sp>
        <p:sp>
          <p:nvSpPr>
            <p:cNvPr name="TextBox 11" id="11"/>
            <p:cNvSpPr txBox="true"/>
            <p:nvPr/>
          </p:nvSpPr>
          <p:spPr>
            <a:xfrm>
              <a:off x="0" y="-28575"/>
              <a:ext cx="1748897" cy="1641444"/>
            </a:xfrm>
            <a:prstGeom prst="rect">
              <a:avLst/>
            </a:prstGeom>
          </p:spPr>
          <p:txBody>
            <a:bodyPr anchor="ctr" rtlCol="false" tIns="50800" lIns="50800" bIns="50800" rIns="50800"/>
            <a:lstStyle/>
            <a:p>
              <a:pPr algn="ctr">
                <a:lnSpc>
                  <a:spcPts val="2240"/>
                </a:lnSpc>
              </a:pPr>
            </a:p>
          </p:txBody>
        </p:sp>
      </p:grpSp>
      <p:sp>
        <p:nvSpPr>
          <p:cNvPr name="TextBox 12" id="12"/>
          <p:cNvSpPr txBox="true"/>
          <p:nvPr/>
        </p:nvSpPr>
        <p:spPr>
          <a:xfrm rot="0">
            <a:off x="10066866" y="3952032"/>
            <a:ext cx="5699160" cy="3508888"/>
          </a:xfrm>
          <a:prstGeom prst="rect">
            <a:avLst/>
          </a:prstGeom>
        </p:spPr>
        <p:txBody>
          <a:bodyPr anchor="t" rtlCol="false" tIns="0" lIns="0" bIns="0" rIns="0">
            <a:spAutoFit/>
          </a:bodyPr>
          <a:lstStyle/>
          <a:p>
            <a:pPr algn="just">
              <a:lnSpc>
                <a:spcPts val="3522"/>
              </a:lnSpc>
            </a:pPr>
            <a:r>
              <a:rPr lang="en-US" sz="2709">
                <a:solidFill>
                  <a:srgbClr val="FFFFFF"/>
                </a:solidFill>
                <a:latin typeface="Open Sans 1"/>
              </a:rPr>
              <a:t>Además, el sistema puede monitorear la convergencia de los resultados durante el proceso de Join. Si la precisión deseada no se ha alcanzado, se puede volver a ejecutar el proceso Fork-Join con más puntos o iteraciones.</a:t>
            </a:r>
          </a:p>
          <a:p>
            <a:pPr algn="just">
              <a:lnSpc>
                <a:spcPts val="3522"/>
              </a:lnSpc>
            </a:pPr>
          </a:p>
        </p:txBody>
      </p:sp>
      <p:sp>
        <p:nvSpPr>
          <p:cNvPr name="TextBox 13" id="13"/>
          <p:cNvSpPr txBox="true"/>
          <p:nvPr/>
        </p:nvSpPr>
        <p:spPr>
          <a:xfrm rot="0">
            <a:off x="9678906" y="2139260"/>
            <a:ext cx="6475079" cy="101727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Manejo de convergencia y precisión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665611"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3">
              <a:alphaModFix amt="35000"/>
            </a:blip>
            <a:stretch>
              <a:fillRect l="0" t="0" r="0" b="0"/>
            </a:stretch>
          </a:blipFill>
        </p:spPr>
      </p:sp>
      <p:sp>
        <p:nvSpPr>
          <p:cNvPr name="TextBox 4" id="4"/>
          <p:cNvSpPr txBox="true"/>
          <p:nvPr/>
        </p:nvSpPr>
        <p:spPr>
          <a:xfrm rot="0">
            <a:off x="3488766" y="4105275"/>
            <a:ext cx="11722241" cy="2409825"/>
          </a:xfrm>
          <a:prstGeom prst="rect">
            <a:avLst/>
          </a:prstGeom>
        </p:spPr>
        <p:txBody>
          <a:bodyPr anchor="t" rtlCol="false" tIns="0" lIns="0" bIns="0" rIns="0">
            <a:spAutoFit/>
          </a:bodyPr>
          <a:lstStyle/>
          <a:p>
            <a:pPr algn="l">
              <a:lnSpc>
                <a:spcPts val="18000"/>
              </a:lnSpc>
            </a:pPr>
            <a:r>
              <a:rPr lang="en-US" sz="18000">
                <a:solidFill>
                  <a:srgbClr val="000000"/>
                </a:solidFill>
                <a:latin typeface="Open Sans 1 Bold"/>
              </a:rPr>
              <a:t>Proxy</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254130">
            <a:off x="13420963" y="-5191049"/>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4001962" y="6691162"/>
            <a:ext cx="8937696" cy="7336845"/>
          </a:xfrm>
          <a:custGeom>
            <a:avLst/>
            <a:gdLst/>
            <a:ahLst/>
            <a:cxnLst/>
            <a:rect r="r" b="b" t="t" l="l"/>
            <a:pathLst>
              <a:path h="7336845" w="8937696">
                <a:moveTo>
                  <a:pt x="0" y="0"/>
                </a:moveTo>
                <a:lnTo>
                  <a:pt x="8937697" y="0"/>
                </a:lnTo>
                <a:lnTo>
                  <a:pt x="8937697" y="7336845"/>
                </a:lnTo>
                <a:lnTo>
                  <a:pt x="0" y="7336845"/>
                </a:lnTo>
                <a:lnTo>
                  <a:pt x="0" y="0"/>
                </a:lnTo>
                <a:close/>
              </a:path>
            </a:pathLst>
          </a:custGeom>
          <a:blipFill>
            <a:blip r:embed="rId3">
              <a:alphaModFix amt="39000"/>
            </a:blip>
            <a:stretch>
              <a:fillRect l="0" t="0" r="0" b="0"/>
            </a:stretch>
          </a:blipFill>
        </p:spPr>
      </p:sp>
      <p:sp>
        <p:nvSpPr>
          <p:cNvPr name="TextBox 4" id="4"/>
          <p:cNvSpPr txBox="true"/>
          <p:nvPr/>
        </p:nvSpPr>
        <p:spPr>
          <a:xfrm rot="0">
            <a:off x="1028700" y="1181100"/>
            <a:ext cx="11264790" cy="207010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¿Por qué Proxy en el proyecto?</a:t>
            </a:r>
          </a:p>
        </p:txBody>
      </p:sp>
      <p:sp>
        <p:nvSpPr>
          <p:cNvPr name="TextBox 5" id="5"/>
          <p:cNvSpPr txBox="true"/>
          <p:nvPr/>
        </p:nvSpPr>
        <p:spPr>
          <a:xfrm rot="0">
            <a:off x="8314286" y="4054876"/>
            <a:ext cx="5703579" cy="450215"/>
          </a:xfrm>
          <a:prstGeom prst="rect">
            <a:avLst/>
          </a:prstGeom>
        </p:spPr>
        <p:txBody>
          <a:bodyPr anchor="t" rtlCol="false" tIns="0" lIns="0" bIns="0" rIns="0">
            <a:spAutoFit/>
          </a:bodyPr>
          <a:lstStyle/>
          <a:p>
            <a:pPr algn="ctr">
              <a:lnSpc>
                <a:spcPts val="3639"/>
              </a:lnSpc>
            </a:pPr>
            <a:r>
              <a:rPr lang="en-US" sz="2799">
                <a:solidFill>
                  <a:srgbClr val="000000"/>
                </a:solidFill>
                <a:latin typeface="Open Sans 1 Bold"/>
              </a:rPr>
              <a:t>Gestión eficiente de recursos</a:t>
            </a:r>
          </a:p>
        </p:txBody>
      </p:sp>
      <p:sp>
        <p:nvSpPr>
          <p:cNvPr name="TextBox 6" id="6"/>
          <p:cNvSpPr txBox="true"/>
          <p:nvPr/>
        </p:nvSpPr>
        <p:spPr>
          <a:xfrm rot="0">
            <a:off x="8698221" y="4583113"/>
            <a:ext cx="7447139" cy="13646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El proxy puede optimizar el uso de recursos computacionales y de red, especialmente en sistemas con recursos limitados</a:t>
            </a:r>
          </a:p>
        </p:txBody>
      </p:sp>
      <p:sp>
        <p:nvSpPr>
          <p:cNvPr name="TextBox 7" id="7"/>
          <p:cNvSpPr txBox="true"/>
          <p:nvPr/>
        </p:nvSpPr>
        <p:spPr>
          <a:xfrm rot="0">
            <a:off x="1488287" y="5756532"/>
            <a:ext cx="5907617" cy="27362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El proxy puede reducir el tráfico de red innecesario, como la retransmisión de datos repetitivos o la sincronización excesiva entre nodos, liberando ancho de banda para tareas más importantes</a:t>
            </a:r>
          </a:p>
        </p:txBody>
      </p:sp>
      <p:sp>
        <p:nvSpPr>
          <p:cNvPr name="TextBox 8" id="8"/>
          <p:cNvSpPr txBox="true"/>
          <p:nvPr/>
        </p:nvSpPr>
        <p:spPr>
          <a:xfrm rot="0">
            <a:off x="1488287" y="4829493"/>
            <a:ext cx="5907617" cy="450215"/>
          </a:xfrm>
          <a:prstGeom prst="rect">
            <a:avLst/>
          </a:prstGeom>
        </p:spPr>
        <p:txBody>
          <a:bodyPr anchor="t" rtlCol="false" tIns="0" lIns="0" bIns="0" rIns="0">
            <a:spAutoFit/>
          </a:bodyPr>
          <a:lstStyle/>
          <a:p>
            <a:pPr algn="ctr">
              <a:lnSpc>
                <a:spcPts val="3639"/>
              </a:lnSpc>
            </a:pPr>
            <a:r>
              <a:rPr lang="en-US" sz="2799">
                <a:solidFill>
                  <a:srgbClr val="000000"/>
                </a:solidFill>
                <a:latin typeface="Open Sans 1 Bold"/>
              </a:rPr>
              <a:t>Optimización del ancho de banda</a:t>
            </a:r>
          </a:p>
        </p:txBody>
      </p:sp>
      <p:sp>
        <p:nvSpPr>
          <p:cNvPr name="TextBox 9" id="9"/>
          <p:cNvSpPr txBox="true"/>
          <p:nvPr/>
        </p:nvSpPr>
        <p:spPr>
          <a:xfrm rot="0">
            <a:off x="8698221" y="6451766"/>
            <a:ext cx="5703579" cy="4502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Bold"/>
              </a:rPr>
              <a:t>Reducción de la latencia</a:t>
            </a:r>
          </a:p>
        </p:txBody>
      </p:sp>
      <p:sp>
        <p:nvSpPr>
          <p:cNvPr name="TextBox 10" id="10"/>
          <p:cNvSpPr txBox="true"/>
          <p:nvPr/>
        </p:nvSpPr>
        <p:spPr>
          <a:xfrm rot="0">
            <a:off x="8698221" y="7110352"/>
            <a:ext cx="7447139" cy="22790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Al almacenar resultados precalculados o coordinar el acceso a datos entre nodos, el proxy puede reducir la latencia de las solicitudes y mejorar el tiempo de respuesta general de la aplicación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254130">
            <a:off x="8403886" y="-5742845"/>
            <a:ext cx="22054673" cy="17414002"/>
          </a:xfrm>
          <a:custGeom>
            <a:avLst/>
            <a:gdLst/>
            <a:ahLst/>
            <a:cxnLst/>
            <a:rect r="r" b="b" t="t" l="l"/>
            <a:pathLst>
              <a:path h="17414002" w="22054673">
                <a:moveTo>
                  <a:pt x="0" y="0"/>
                </a:moveTo>
                <a:lnTo>
                  <a:pt x="22054673" y="0"/>
                </a:lnTo>
                <a:lnTo>
                  <a:pt x="22054673" y="17414002"/>
                </a:lnTo>
                <a:lnTo>
                  <a:pt x="0" y="17414002"/>
                </a:lnTo>
                <a:lnTo>
                  <a:pt x="0" y="0"/>
                </a:lnTo>
                <a:close/>
              </a:path>
            </a:pathLst>
          </a:custGeom>
          <a:blipFill>
            <a:blip r:embed="rId2">
              <a:alphaModFix amt="92000"/>
            </a:blip>
            <a:stretch>
              <a:fillRect l="0" t="0" r="0" b="0"/>
            </a:stretch>
          </a:blipFill>
        </p:spPr>
      </p:sp>
      <p:sp>
        <p:nvSpPr>
          <p:cNvPr name="Freeform 3" id="3"/>
          <p:cNvSpPr/>
          <p:nvPr/>
        </p:nvSpPr>
        <p:spPr>
          <a:xfrm flipH="false" flipV="false" rot="0">
            <a:off x="-9017223" y="-1426977"/>
            <a:ext cx="28746428" cy="16236277"/>
          </a:xfrm>
          <a:custGeom>
            <a:avLst/>
            <a:gdLst/>
            <a:ahLst/>
            <a:cxnLst/>
            <a:rect r="r" b="b" t="t" l="l"/>
            <a:pathLst>
              <a:path h="16236277" w="28746428">
                <a:moveTo>
                  <a:pt x="0" y="0"/>
                </a:moveTo>
                <a:lnTo>
                  <a:pt x="28746429" y="0"/>
                </a:lnTo>
                <a:lnTo>
                  <a:pt x="28746429" y="16236277"/>
                </a:lnTo>
                <a:lnTo>
                  <a:pt x="0" y="16236277"/>
                </a:lnTo>
                <a:lnTo>
                  <a:pt x="0" y="0"/>
                </a:lnTo>
                <a:close/>
              </a:path>
            </a:pathLst>
          </a:custGeom>
          <a:blipFill>
            <a:blip r:embed="rId3"/>
            <a:stretch>
              <a:fillRect l="0" t="-22669" r="0" b="-22669"/>
            </a:stretch>
          </a:blipFill>
        </p:spPr>
      </p:sp>
      <p:sp>
        <p:nvSpPr>
          <p:cNvPr name="TextBox 4" id="4"/>
          <p:cNvSpPr txBox="true"/>
          <p:nvPr/>
        </p:nvSpPr>
        <p:spPr>
          <a:xfrm rot="0">
            <a:off x="2457450" y="1181100"/>
            <a:ext cx="13373100" cy="2070101"/>
          </a:xfrm>
          <a:prstGeom prst="rect">
            <a:avLst/>
          </a:prstGeom>
        </p:spPr>
        <p:txBody>
          <a:bodyPr anchor="t" rtlCol="false" tIns="0" lIns="0" bIns="0" rIns="0">
            <a:spAutoFit/>
          </a:bodyPr>
          <a:lstStyle/>
          <a:p>
            <a:pPr algn="l">
              <a:lnSpc>
                <a:spcPts val="8000"/>
              </a:lnSpc>
            </a:pPr>
            <a:r>
              <a:rPr lang="en-US" sz="8000">
                <a:solidFill>
                  <a:srgbClr val="FFFFFF"/>
                </a:solidFill>
                <a:latin typeface="Open Sans 1 Bold"/>
              </a:rPr>
              <a:t>Implementación de Proxy dentro del patrón Broker</a:t>
            </a:r>
          </a:p>
        </p:txBody>
      </p:sp>
      <p:sp>
        <p:nvSpPr>
          <p:cNvPr name="TextBox 5" id="5"/>
          <p:cNvSpPr txBox="true"/>
          <p:nvPr/>
        </p:nvSpPr>
        <p:spPr>
          <a:xfrm rot="0">
            <a:off x="3125554" y="4113533"/>
            <a:ext cx="12142777" cy="4631056"/>
          </a:xfrm>
          <a:prstGeom prst="rect">
            <a:avLst/>
          </a:prstGeom>
        </p:spPr>
        <p:txBody>
          <a:bodyPr anchor="t" rtlCol="false" tIns="0" lIns="0" bIns="0" rIns="0">
            <a:spAutoFit/>
          </a:bodyPr>
          <a:lstStyle/>
          <a:p>
            <a:pPr algn="just">
              <a:lnSpc>
                <a:spcPts val="4619"/>
              </a:lnSpc>
            </a:pPr>
            <a:r>
              <a:rPr lang="en-US" sz="3299">
                <a:solidFill>
                  <a:srgbClr val="FFFFFF"/>
                </a:solidFill>
                <a:latin typeface="Open Sans 1"/>
              </a:rPr>
              <a:t>La ubicación del proxy dentro del patrón Broker también influye en la eficiencia. </a:t>
            </a:r>
          </a:p>
          <a:p>
            <a:pPr algn="just">
              <a:lnSpc>
                <a:spcPts val="4619"/>
              </a:lnSpc>
            </a:pPr>
          </a:p>
          <a:p>
            <a:pPr algn="just">
              <a:lnSpc>
                <a:spcPts val="4619"/>
              </a:lnSpc>
            </a:pPr>
            <a:r>
              <a:rPr lang="en-US" sz="3299">
                <a:solidFill>
                  <a:srgbClr val="FFFFFF"/>
                </a:solidFill>
                <a:latin typeface="Open Sans 1"/>
              </a:rPr>
              <a:t>Un proxy del lado del cliente puede reducir la latencia de las solicitudes al almacenar resultados en caché localmente, mientras que un proxy del lado del servidor puede proporcionar una gestión centralizada de la caché y una mejor coordinación entre nodos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665611"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3">
              <a:alphaModFix amt="35000"/>
            </a:blip>
            <a:stretch>
              <a:fillRect l="0" t="0" r="0" b="0"/>
            </a:stretch>
          </a:blipFill>
        </p:spPr>
      </p:sp>
      <p:sp>
        <p:nvSpPr>
          <p:cNvPr name="TextBox 4" id="4"/>
          <p:cNvSpPr txBox="true"/>
          <p:nvPr/>
        </p:nvSpPr>
        <p:spPr>
          <a:xfrm rot="0">
            <a:off x="3488766" y="3318038"/>
            <a:ext cx="11722241" cy="4241801"/>
          </a:xfrm>
          <a:prstGeom prst="rect">
            <a:avLst/>
          </a:prstGeom>
        </p:spPr>
        <p:txBody>
          <a:bodyPr anchor="t" rtlCol="false" tIns="0" lIns="0" bIns="0" rIns="0">
            <a:spAutoFit/>
          </a:bodyPr>
          <a:lstStyle/>
          <a:p>
            <a:pPr algn="l">
              <a:lnSpc>
                <a:spcPts val="11000"/>
              </a:lnSpc>
            </a:pPr>
            <a:r>
              <a:rPr lang="en-US" sz="11000">
                <a:solidFill>
                  <a:srgbClr val="000000"/>
                </a:solidFill>
                <a:latin typeface="Open Sans 1 Bold"/>
              </a:rPr>
              <a:t>Cómo funcionará Proxy</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B6ABFF"/>
        </a:solidFill>
      </p:bgPr>
    </p:bg>
    <p:spTree>
      <p:nvGrpSpPr>
        <p:cNvPr id="1" name=""/>
        <p:cNvGrpSpPr/>
        <p:nvPr/>
      </p:nvGrpSpPr>
      <p:grpSpPr>
        <a:xfrm>
          <a:off x="0" y="0"/>
          <a:ext cx="0" cy="0"/>
          <a:chOff x="0" y="0"/>
          <a:chExt cx="0" cy="0"/>
        </a:xfrm>
      </p:grpSpPr>
      <p:sp>
        <p:nvSpPr>
          <p:cNvPr name="Freeform 2" id="2"/>
          <p:cNvSpPr/>
          <p:nvPr/>
        </p:nvSpPr>
        <p:spPr>
          <a:xfrm flipH="false" flipV="false" rot="-7056803">
            <a:off x="-370070" y="-9465839"/>
            <a:ext cx="22039804" cy="26896571"/>
          </a:xfrm>
          <a:custGeom>
            <a:avLst/>
            <a:gdLst/>
            <a:ahLst/>
            <a:cxnLst/>
            <a:rect r="r" b="b" t="t" l="l"/>
            <a:pathLst>
              <a:path h="26896571" w="22039804">
                <a:moveTo>
                  <a:pt x="0" y="0"/>
                </a:moveTo>
                <a:lnTo>
                  <a:pt x="22039804" y="0"/>
                </a:lnTo>
                <a:lnTo>
                  <a:pt x="22039804" y="26896572"/>
                </a:lnTo>
                <a:lnTo>
                  <a:pt x="0" y="26896572"/>
                </a:lnTo>
                <a:lnTo>
                  <a:pt x="0" y="0"/>
                </a:lnTo>
                <a:close/>
              </a:path>
            </a:pathLst>
          </a:custGeom>
          <a:blipFill>
            <a:blip r:embed="rId2">
              <a:alphaModFix amt="67000"/>
            </a:blip>
            <a:stretch>
              <a:fillRect l="-35251" t="0" r="-19306" b="0"/>
            </a:stretch>
          </a:blipFill>
        </p:spPr>
      </p:sp>
      <p:sp>
        <p:nvSpPr>
          <p:cNvPr name="Freeform 3" id="3"/>
          <p:cNvSpPr/>
          <p:nvPr/>
        </p:nvSpPr>
        <p:spPr>
          <a:xfrm flipH="false" flipV="false" rot="0">
            <a:off x="16668347" y="717540"/>
            <a:ext cx="731359" cy="311160"/>
          </a:xfrm>
          <a:custGeom>
            <a:avLst/>
            <a:gdLst/>
            <a:ahLst/>
            <a:cxnLst/>
            <a:rect r="r" b="b" t="t" l="l"/>
            <a:pathLst>
              <a:path h="311160" w="731359">
                <a:moveTo>
                  <a:pt x="0" y="0"/>
                </a:moveTo>
                <a:lnTo>
                  <a:pt x="731358" y="0"/>
                </a:lnTo>
                <a:lnTo>
                  <a:pt x="731358" y="311160"/>
                </a:lnTo>
                <a:lnTo>
                  <a:pt x="0" y="311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85914" y="1512453"/>
            <a:ext cx="6971281" cy="4553204"/>
            <a:chOff x="0" y="0"/>
            <a:chExt cx="1748897" cy="1142270"/>
          </a:xfrm>
        </p:grpSpPr>
        <p:sp>
          <p:nvSpPr>
            <p:cNvPr name="Freeform 5" id="5"/>
            <p:cNvSpPr/>
            <p:nvPr/>
          </p:nvSpPr>
          <p:spPr>
            <a:xfrm flipH="false" flipV="false" rot="0">
              <a:off x="0" y="0"/>
              <a:ext cx="1748897" cy="1142270"/>
            </a:xfrm>
            <a:custGeom>
              <a:avLst/>
              <a:gdLst/>
              <a:ahLst/>
              <a:cxnLst/>
              <a:rect r="r" b="b" t="t" l="l"/>
              <a:pathLst>
                <a:path h="1142270" w="1748897">
                  <a:moveTo>
                    <a:pt x="44422" y="0"/>
                  </a:moveTo>
                  <a:lnTo>
                    <a:pt x="1704475" y="0"/>
                  </a:lnTo>
                  <a:cubicBezTo>
                    <a:pt x="1729008" y="0"/>
                    <a:pt x="1748897" y="19888"/>
                    <a:pt x="1748897" y="44422"/>
                  </a:cubicBezTo>
                  <a:lnTo>
                    <a:pt x="1748897" y="1097848"/>
                  </a:lnTo>
                  <a:cubicBezTo>
                    <a:pt x="1748897" y="1122382"/>
                    <a:pt x="1729008" y="1142270"/>
                    <a:pt x="1704475" y="1142270"/>
                  </a:cubicBezTo>
                  <a:lnTo>
                    <a:pt x="44422" y="1142270"/>
                  </a:lnTo>
                  <a:cubicBezTo>
                    <a:pt x="19888" y="1142270"/>
                    <a:pt x="0" y="1122382"/>
                    <a:pt x="0" y="1097848"/>
                  </a:cubicBezTo>
                  <a:lnTo>
                    <a:pt x="0" y="44422"/>
                  </a:lnTo>
                  <a:cubicBezTo>
                    <a:pt x="0" y="19888"/>
                    <a:pt x="19888" y="0"/>
                    <a:pt x="44422" y="0"/>
                  </a:cubicBezTo>
                  <a:close/>
                </a:path>
              </a:pathLst>
            </a:custGeom>
            <a:solidFill>
              <a:srgbClr val="000000">
                <a:alpha val="0"/>
              </a:srgbClr>
            </a:solidFill>
            <a:ln w="19050" cap="rnd">
              <a:solidFill>
                <a:srgbClr val="FFFFFF"/>
              </a:solidFill>
              <a:prstDash val="solid"/>
              <a:round/>
            </a:ln>
          </p:spPr>
        </p:sp>
        <p:sp>
          <p:nvSpPr>
            <p:cNvPr name="TextBox 6" id="6"/>
            <p:cNvSpPr txBox="true"/>
            <p:nvPr/>
          </p:nvSpPr>
          <p:spPr>
            <a:xfrm>
              <a:off x="0" y="-28575"/>
              <a:ext cx="1748897" cy="1170845"/>
            </a:xfrm>
            <a:prstGeom prst="rect">
              <a:avLst/>
            </a:prstGeom>
          </p:spPr>
          <p:txBody>
            <a:bodyPr anchor="ctr" rtlCol="false" tIns="50800" lIns="50800" bIns="50800" rIns="50800"/>
            <a:lstStyle/>
            <a:p>
              <a:pPr algn="ctr">
                <a:lnSpc>
                  <a:spcPts val="2240"/>
                </a:lnSpc>
              </a:pPr>
            </a:p>
          </p:txBody>
        </p:sp>
      </p:grpSp>
      <p:sp>
        <p:nvSpPr>
          <p:cNvPr name="TextBox 7" id="7"/>
          <p:cNvSpPr txBox="true"/>
          <p:nvPr/>
        </p:nvSpPr>
        <p:spPr>
          <a:xfrm rot="0">
            <a:off x="2767335" y="3387212"/>
            <a:ext cx="5208438" cy="1756288"/>
          </a:xfrm>
          <a:prstGeom prst="rect">
            <a:avLst/>
          </a:prstGeom>
        </p:spPr>
        <p:txBody>
          <a:bodyPr anchor="t" rtlCol="false" tIns="0" lIns="0" bIns="0" rIns="0">
            <a:spAutoFit/>
          </a:bodyPr>
          <a:lstStyle/>
          <a:p>
            <a:pPr algn="just">
              <a:lnSpc>
                <a:spcPts val="3522"/>
              </a:lnSpc>
            </a:pPr>
            <a:r>
              <a:rPr lang="en-US" sz="2709">
                <a:solidFill>
                  <a:srgbClr val="FFFFFF"/>
                </a:solidFill>
                <a:latin typeface="Open Sans 1"/>
              </a:rPr>
              <a:t>El cliente envía una solicitud al Broker para calcular la integral de una función f(x) dentro de los límites de integración [a, b]</a:t>
            </a:r>
          </a:p>
        </p:txBody>
      </p:sp>
      <p:sp>
        <p:nvSpPr>
          <p:cNvPr name="TextBox 8" id="8"/>
          <p:cNvSpPr txBox="true"/>
          <p:nvPr/>
        </p:nvSpPr>
        <p:spPr>
          <a:xfrm rot="0">
            <a:off x="2508084" y="2139260"/>
            <a:ext cx="5467689" cy="50292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Solicitud del cliente</a:t>
            </a:r>
          </a:p>
        </p:txBody>
      </p:sp>
      <p:grpSp>
        <p:nvGrpSpPr>
          <p:cNvPr name="Group 9" id="9"/>
          <p:cNvGrpSpPr/>
          <p:nvPr/>
        </p:nvGrpSpPr>
        <p:grpSpPr>
          <a:xfrm rot="0">
            <a:off x="9430805" y="1512453"/>
            <a:ext cx="6971281" cy="4553204"/>
            <a:chOff x="0" y="0"/>
            <a:chExt cx="1748897" cy="1142270"/>
          </a:xfrm>
        </p:grpSpPr>
        <p:sp>
          <p:nvSpPr>
            <p:cNvPr name="Freeform 10" id="10"/>
            <p:cNvSpPr/>
            <p:nvPr/>
          </p:nvSpPr>
          <p:spPr>
            <a:xfrm flipH="false" flipV="false" rot="0">
              <a:off x="0" y="0"/>
              <a:ext cx="1748897" cy="1142270"/>
            </a:xfrm>
            <a:custGeom>
              <a:avLst/>
              <a:gdLst/>
              <a:ahLst/>
              <a:cxnLst/>
              <a:rect r="r" b="b" t="t" l="l"/>
              <a:pathLst>
                <a:path h="1142270" w="1748897">
                  <a:moveTo>
                    <a:pt x="44422" y="0"/>
                  </a:moveTo>
                  <a:lnTo>
                    <a:pt x="1704475" y="0"/>
                  </a:lnTo>
                  <a:cubicBezTo>
                    <a:pt x="1729008" y="0"/>
                    <a:pt x="1748897" y="19888"/>
                    <a:pt x="1748897" y="44422"/>
                  </a:cubicBezTo>
                  <a:lnTo>
                    <a:pt x="1748897" y="1097848"/>
                  </a:lnTo>
                  <a:cubicBezTo>
                    <a:pt x="1748897" y="1122382"/>
                    <a:pt x="1729008" y="1142270"/>
                    <a:pt x="1704475" y="1142270"/>
                  </a:cubicBezTo>
                  <a:lnTo>
                    <a:pt x="44422" y="1142270"/>
                  </a:lnTo>
                  <a:cubicBezTo>
                    <a:pt x="19888" y="1142270"/>
                    <a:pt x="0" y="1122382"/>
                    <a:pt x="0" y="1097848"/>
                  </a:cubicBezTo>
                  <a:lnTo>
                    <a:pt x="0" y="44422"/>
                  </a:lnTo>
                  <a:cubicBezTo>
                    <a:pt x="0" y="19888"/>
                    <a:pt x="19888" y="0"/>
                    <a:pt x="44422" y="0"/>
                  </a:cubicBezTo>
                  <a:close/>
                </a:path>
              </a:pathLst>
            </a:custGeom>
            <a:solidFill>
              <a:srgbClr val="000000">
                <a:alpha val="0"/>
              </a:srgbClr>
            </a:solidFill>
            <a:ln w="19050" cap="rnd">
              <a:solidFill>
                <a:srgbClr val="FFFFFF"/>
              </a:solidFill>
              <a:prstDash val="solid"/>
              <a:round/>
            </a:ln>
          </p:spPr>
        </p:sp>
        <p:sp>
          <p:nvSpPr>
            <p:cNvPr name="TextBox 11" id="11"/>
            <p:cNvSpPr txBox="true"/>
            <p:nvPr/>
          </p:nvSpPr>
          <p:spPr>
            <a:xfrm>
              <a:off x="0" y="-28575"/>
              <a:ext cx="1748897" cy="1170845"/>
            </a:xfrm>
            <a:prstGeom prst="rect">
              <a:avLst/>
            </a:prstGeom>
          </p:spPr>
          <p:txBody>
            <a:bodyPr anchor="ctr" rtlCol="false" tIns="50800" lIns="50800" bIns="50800" rIns="50800"/>
            <a:lstStyle/>
            <a:p>
              <a:pPr algn="ctr">
                <a:lnSpc>
                  <a:spcPts val="2240"/>
                </a:lnSpc>
              </a:pPr>
            </a:p>
          </p:txBody>
        </p:sp>
      </p:grpSp>
      <p:sp>
        <p:nvSpPr>
          <p:cNvPr name="TextBox 12" id="12"/>
          <p:cNvSpPr txBox="true"/>
          <p:nvPr/>
        </p:nvSpPr>
        <p:spPr>
          <a:xfrm rot="0">
            <a:off x="10249876" y="3387212"/>
            <a:ext cx="5699160" cy="2632588"/>
          </a:xfrm>
          <a:prstGeom prst="rect">
            <a:avLst/>
          </a:prstGeom>
        </p:spPr>
        <p:txBody>
          <a:bodyPr anchor="t" rtlCol="false" tIns="0" lIns="0" bIns="0" rIns="0">
            <a:spAutoFit/>
          </a:bodyPr>
          <a:lstStyle/>
          <a:p>
            <a:pPr algn="just">
              <a:lnSpc>
                <a:spcPts val="3522"/>
              </a:lnSpc>
            </a:pPr>
            <a:r>
              <a:rPr lang="en-US" sz="2709">
                <a:solidFill>
                  <a:srgbClr val="FFFFFF"/>
                </a:solidFill>
                <a:latin typeface="Open Sans 1"/>
              </a:rPr>
              <a:t>El Broker consulta al Proxy Caché si tiene almacenados los resultados precalculados para la integral con los parámetros especificados (función f(x), límites [a, b])</a:t>
            </a:r>
          </a:p>
          <a:p>
            <a:pPr algn="just">
              <a:lnSpc>
                <a:spcPts val="3522"/>
              </a:lnSpc>
            </a:pPr>
          </a:p>
        </p:txBody>
      </p:sp>
      <p:sp>
        <p:nvSpPr>
          <p:cNvPr name="TextBox 13" id="13"/>
          <p:cNvSpPr txBox="true"/>
          <p:nvPr/>
        </p:nvSpPr>
        <p:spPr>
          <a:xfrm rot="0">
            <a:off x="9678906" y="2139260"/>
            <a:ext cx="6475079" cy="502926"/>
          </a:xfrm>
          <a:prstGeom prst="rect">
            <a:avLst/>
          </a:prstGeom>
        </p:spPr>
        <p:txBody>
          <a:bodyPr anchor="t" rtlCol="false" tIns="0" lIns="0" bIns="0" rIns="0">
            <a:spAutoFit/>
          </a:bodyPr>
          <a:lstStyle/>
          <a:p>
            <a:pPr algn="ctr">
              <a:lnSpc>
                <a:spcPts val="4094"/>
              </a:lnSpc>
            </a:pPr>
            <a:r>
              <a:rPr lang="en-US" sz="3149">
                <a:solidFill>
                  <a:srgbClr val="FFFFFF"/>
                </a:solidFill>
                <a:latin typeface="Open Sans 1 Bold"/>
              </a:rPr>
              <a:t>Interacción con el Proxy</a:t>
            </a:r>
          </a:p>
        </p:txBody>
      </p:sp>
      <p:sp>
        <p:nvSpPr>
          <p:cNvPr name="TextBox 14" id="14"/>
          <p:cNvSpPr txBox="true"/>
          <p:nvPr/>
        </p:nvSpPr>
        <p:spPr>
          <a:xfrm rot="0">
            <a:off x="3617895" y="6330519"/>
            <a:ext cx="11052210" cy="3508888"/>
          </a:xfrm>
          <a:prstGeom prst="rect">
            <a:avLst/>
          </a:prstGeom>
        </p:spPr>
        <p:txBody>
          <a:bodyPr anchor="t" rtlCol="false" tIns="0" lIns="0" bIns="0" rIns="0">
            <a:spAutoFit/>
          </a:bodyPr>
          <a:lstStyle/>
          <a:p>
            <a:pPr algn="just">
              <a:lnSpc>
                <a:spcPts val="3522"/>
              </a:lnSpc>
            </a:pPr>
            <a:r>
              <a:rPr lang="en-US" sz="2709">
                <a:solidFill>
                  <a:srgbClr val="FFFFFF"/>
                </a:solidFill>
                <a:latin typeface="Open Sans 1"/>
              </a:rPr>
              <a:t>Si el Proxy tiene los resultados precalculados:</a:t>
            </a:r>
          </a:p>
          <a:p>
            <a:pPr algn="just" marL="585009" indent="-292505" lvl="1">
              <a:lnSpc>
                <a:spcPts val="3522"/>
              </a:lnSpc>
              <a:buAutoNum type="arabicPeriod" startAt="1"/>
            </a:pPr>
            <a:r>
              <a:rPr lang="en-US" sz="2709">
                <a:solidFill>
                  <a:srgbClr val="FFFFFF"/>
                </a:solidFill>
                <a:latin typeface="Open Sans 1"/>
              </a:rPr>
              <a:t>El Proxy devuelve los resultados precalculados al Broker.</a:t>
            </a:r>
          </a:p>
          <a:p>
            <a:pPr algn="just" marL="585009" indent="-292505" lvl="1">
              <a:lnSpc>
                <a:spcPts val="3522"/>
              </a:lnSpc>
              <a:buAutoNum type="arabicPeriod" startAt="1"/>
            </a:pPr>
            <a:r>
              <a:rPr lang="en-US" sz="2709">
                <a:solidFill>
                  <a:srgbClr val="FFFFFF"/>
                </a:solidFill>
                <a:latin typeface="Open Sans 1"/>
              </a:rPr>
              <a:t>El Broker envía los resultados precalculados al cliente.</a:t>
            </a:r>
          </a:p>
          <a:p>
            <a:pPr algn="just" marL="585009" indent="-292505" lvl="1">
              <a:lnSpc>
                <a:spcPts val="3522"/>
              </a:lnSpc>
              <a:buAutoNum type="arabicPeriod" startAt="1"/>
            </a:pPr>
            <a:r>
              <a:rPr lang="en-US" sz="2709">
                <a:solidFill>
                  <a:srgbClr val="FFFFFF"/>
                </a:solidFill>
                <a:latin typeface="Open Sans 1"/>
              </a:rPr>
              <a:t>Fin del proceso.</a:t>
            </a:r>
          </a:p>
          <a:p>
            <a:pPr algn="just">
              <a:lnSpc>
                <a:spcPts val="3522"/>
              </a:lnSpc>
            </a:pPr>
            <a:r>
              <a:rPr lang="en-US" sz="2709">
                <a:solidFill>
                  <a:srgbClr val="FFFFFF"/>
                </a:solidFill>
                <a:latin typeface="Open Sans 1"/>
              </a:rPr>
              <a:t> Si el Proxy no tiene los resultados precalculados:</a:t>
            </a:r>
          </a:p>
          <a:p>
            <a:pPr algn="just" marL="585009" indent="-292505" lvl="1">
              <a:lnSpc>
                <a:spcPts val="3522"/>
              </a:lnSpc>
              <a:buAutoNum type="arabicPeriod" startAt="1"/>
            </a:pPr>
            <a:r>
              <a:rPr lang="en-US" sz="2709">
                <a:solidFill>
                  <a:srgbClr val="FFFFFF"/>
                </a:solidFill>
                <a:latin typeface="Open Sans 1"/>
              </a:rPr>
              <a:t>El Proxy registra la solicitud para almacenar los resultados precalculados posteriormente.</a:t>
            </a:r>
          </a:p>
          <a:p>
            <a:pPr algn="just">
              <a:lnSpc>
                <a:spcPts val="3522"/>
              </a:lnSpc>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D7DFCF"/>
        </a:solidFill>
      </p:bgPr>
    </p:bg>
    <p:spTree>
      <p:nvGrpSpPr>
        <p:cNvPr id="1" name=""/>
        <p:cNvGrpSpPr/>
        <p:nvPr/>
      </p:nvGrpSpPr>
      <p:grpSpPr>
        <a:xfrm>
          <a:off x="0" y="0"/>
          <a:ext cx="0" cy="0"/>
          <a:chOff x="0" y="0"/>
          <a:chExt cx="0" cy="0"/>
        </a:xfrm>
      </p:grpSpPr>
      <p:sp>
        <p:nvSpPr>
          <p:cNvPr name="Freeform 2" id="2"/>
          <p:cNvSpPr/>
          <p:nvPr/>
        </p:nvSpPr>
        <p:spPr>
          <a:xfrm flipH="false" flipV="false" rot="-7056803">
            <a:off x="-509595" y="-6016963"/>
            <a:ext cx="19963150" cy="24036419"/>
          </a:xfrm>
          <a:custGeom>
            <a:avLst/>
            <a:gdLst/>
            <a:ahLst/>
            <a:cxnLst/>
            <a:rect r="r" b="b" t="t" l="l"/>
            <a:pathLst>
              <a:path h="24036419" w="19963150">
                <a:moveTo>
                  <a:pt x="0" y="0"/>
                </a:moveTo>
                <a:lnTo>
                  <a:pt x="19963151" y="0"/>
                </a:lnTo>
                <a:lnTo>
                  <a:pt x="19963151" y="24036419"/>
                </a:lnTo>
                <a:lnTo>
                  <a:pt x="0" y="24036419"/>
                </a:lnTo>
                <a:lnTo>
                  <a:pt x="0" y="0"/>
                </a:lnTo>
                <a:close/>
              </a:path>
            </a:pathLst>
          </a:custGeom>
          <a:blipFill>
            <a:blip r:embed="rId2"/>
            <a:stretch>
              <a:fillRect l="-35542" t="0" r="-34093" b="-11243"/>
            </a:stretch>
          </a:blipFill>
        </p:spPr>
      </p:sp>
      <p:grpSp>
        <p:nvGrpSpPr>
          <p:cNvPr name="Group 3" id="3"/>
          <p:cNvGrpSpPr/>
          <p:nvPr/>
        </p:nvGrpSpPr>
        <p:grpSpPr>
          <a:xfrm rot="0">
            <a:off x="556817" y="1600607"/>
            <a:ext cx="9848294" cy="3150081"/>
            <a:chOff x="0" y="0"/>
            <a:chExt cx="2470658" cy="790266"/>
          </a:xfrm>
        </p:grpSpPr>
        <p:sp>
          <p:nvSpPr>
            <p:cNvPr name="Freeform 4" id="4"/>
            <p:cNvSpPr/>
            <p:nvPr/>
          </p:nvSpPr>
          <p:spPr>
            <a:xfrm flipH="false" flipV="false" rot="0">
              <a:off x="0" y="0"/>
              <a:ext cx="2470658" cy="790266"/>
            </a:xfrm>
            <a:custGeom>
              <a:avLst/>
              <a:gdLst/>
              <a:ahLst/>
              <a:cxnLst/>
              <a:rect r="r" b="b" t="t" l="l"/>
              <a:pathLst>
                <a:path h="790266" w="2470658">
                  <a:moveTo>
                    <a:pt x="31445" y="0"/>
                  </a:moveTo>
                  <a:lnTo>
                    <a:pt x="2439213" y="0"/>
                  </a:lnTo>
                  <a:cubicBezTo>
                    <a:pt x="2447553" y="0"/>
                    <a:pt x="2455551" y="3313"/>
                    <a:pt x="2461448" y="9210"/>
                  </a:cubicBezTo>
                  <a:cubicBezTo>
                    <a:pt x="2467345" y="15107"/>
                    <a:pt x="2470658" y="23105"/>
                    <a:pt x="2470658" y="31445"/>
                  </a:cubicBezTo>
                  <a:lnTo>
                    <a:pt x="2470658" y="758821"/>
                  </a:lnTo>
                  <a:cubicBezTo>
                    <a:pt x="2470658" y="776188"/>
                    <a:pt x="2456580" y="790266"/>
                    <a:pt x="2439213" y="790266"/>
                  </a:cubicBezTo>
                  <a:lnTo>
                    <a:pt x="31445" y="790266"/>
                  </a:lnTo>
                  <a:cubicBezTo>
                    <a:pt x="23105" y="790266"/>
                    <a:pt x="15107" y="786953"/>
                    <a:pt x="9210" y="781056"/>
                  </a:cubicBezTo>
                  <a:cubicBezTo>
                    <a:pt x="3313" y="775159"/>
                    <a:pt x="0" y="767161"/>
                    <a:pt x="0" y="758821"/>
                  </a:cubicBezTo>
                  <a:lnTo>
                    <a:pt x="0" y="31445"/>
                  </a:lnTo>
                  <a:cubicBezTo>
                    <a:pt x="0" y="23105"/>
                    <a:pt x="3313" y="15107"/>
                    <a:pt x="9210" y="9210"/>
                  </a:cubicBezTo>
                  <a:cubicBezTo>
                    <a:pt x="15107" y="3313"/>
                    <a:pt x="23105" y="0"/>
                    <a:pt x="31445"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28575"/>
              <a:ext cx="2470658" cy="818841"/>
            </a:xfrm>
            <a:prstGeom prst="rect">
              <a:avLst/>
            </a:prstGeom>
          </p:spPr>
          <p:txBody>
            <a:bodyPr anchor="ctr" rtlCol="false" tIns="50800" lIns="50800" bIns="50800" rIns="50800"/>
            <a:lstStyle/>
            <a:p>
              <a:pPr algn="ctr">
                <a:lnSpc>
                  <a:spcPts val="2240"/>
                </a:lnSpc>
              </a:pPr>
            </a:p>
          </p:txBody>
        </p:sp>
      </p:grpSp>
      <p:sp>
        <p:nvSpPr>
          <p:cNvPr name="TextBox 6" id="6"/>
          <p:cNvSpPr txBox="true"/>
          <p:nvPr/>
        </p:nvSpPr>
        <p:spPr>
          <a:xfrm rot="0">
            <a:off x="1284144" y="2851502"/>
            <a:ext cx="8393639" cy="1899186"/>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El Broker crea una tarea de integración utilizando el método Fork-Join y la envía a uno o varios servidores.</a:t>
            </a:r>
          </a:p>
          <a:p>
            <a:pPr algn="just">
              <a:lnSpc>
                <a:spcPts val="3002"/>
              </a:lnSpc>
            </a:pPr>
            <a:r>
              <a:rPr lang="en-US" sz="2309">
                <a:solidFill>
                  <a:srgbClr val="FFFFFF"/>
                </a:solidFill>
                <a:latin typeface="Open Sans 1"/>
              </a:rPr>
              <a:t>El Proxy Caché proporciona a los servidores los límites de integración y los datos de la función f(x)</a:t>
            </a:r>
          </a:p>
          <a:p>
            <a:pPr algn="just">
              <a:lnSpc>
                <a:spcPts val="3002"/>
              </a:lnSpc>
            </a:pPr>
          </a:p>
        </p:txBody>
      </p:sp>
      <p:sp>
        <p:nvSpPr>
          <p:cNvPr name="TextBox 7" id="7"/>
          <p:cNvSpPr txBox="true"/>
          <p:nvPr/>
        </p:nvSpPr>
        <p:spPr>
          <a:xfrm rot="0">
            <a:off x="1284144" y="1993745"/>
            <a:ext cx="8393639" cy="502926"/>
          </a:xfrm>
          <a:prstGeom prst="rect">
            <a:avLst/>
          </a:prstGeom>
        </p:spPr>
        <p:txBody>
          <a:bodyPr anchor="t" rtlCol="false" tIns="0" lIns="0" bIns="0" rIns="0">
            <a:spAutoFit/>
          </a:bodyPr>
          <a:lstStyle/>
          <a:p>
            <a:pPr algn="l">
              <a:lnSpc>
                <a:spcPts val="4094"/>
              </a:lnSpc>
            </a:pPr>
            <a:r>
              <a:rPr lang="en-US" sz="3149">
                <a:solidFill>
                  <a:srgbClr val="FFFFFF"/>
                </a:solidFill>
                <a:latin typeface="Open Sans 1 Bold"/>
              </a:rPr>
              <a:t>Interacción con el Broker y los servidores</a:t>
            </a:r>
          </a:p>
        </p:txBody>
      </p:sp>
      <p:grpSp>
        <p:nvGrpSpPr>
          <p:cNvPr name="Group 8" id="8"/>
          <p:cNvGrpSpPr/>
          <p:nvPr/>
        </p:nvGrpSpPr>
        <p:grpSpPr>
          <a:xfrm rot="0">
            <a:off x="10948311" y="1600607"/>
            <a:ext cx="6828625" cy="3150081"/>
            <a:chOff x="0" y="0"/>
            <a:chExt cx="1713108" cy="790266"/>
          </a:xfrm>
        </p:grpSpPr>
        <p:sp>
          <p:nvSpPr>
            <p:cNvPr name="Freeform 9" id="9"/>
            <p:cNvSpPr/>
            <p:nvPr/>
          </p:nvSpPr>
          <p:spPr>
            <a:xfrm flipH="false" flipV="false" rot="0">
              <a:off x="0" y="0"/>
              <a:ext cx="1713108" cy="790266"/>
            </a:xfrm>
            <a:custGeom>
              <a:avLst/>
              <a:gdLst/>
              <a:ahLst/>
              <a:cxnLst/>
              <a:rect r="r" b="b" t="t" l="l"/>
              <a:pathLst>
                <a:path h="790266" w="1713108">
                  <a:moveTo>
                    <a:pt x="45350" y="0"/>
                  </a:moveTo>
                  <a:lnTo>
                    <a:pt x="1667759" y="0"/>
                  </a:lnTo>
                  <a:cubicBezTo>
                    <a:pt x="1679786" y="0"/>
                    <a:pt x="1691321" y="4778"/>
                    <a:pt x="1699826" y="13283"/>
                  </a:cubicBezTo>
                  <a:cubicBezTo>
                    <a:pt x="1708331" y="21787"/>
                    <a:pt x="1713108" y="33322"/>
                    <a:pt x="1713108" y="45350"/>
                  </a:cubicBezTo>
                  <a:lnTo>
                    <a:pt x="1713108" y="744916"/>
                  </a:lnTo>
                  <a:cubicBezTo>
                    <a:pt x="1713108" y="769962"/>
                    <a:pt x="1692805" y="790266"/>
                    <a:pt x="1667759" y="790266"/>
                  </a:cubicBezTo>
                  <a:lnTo>
                    <a:pt x="45350" y="790266"/>
                  </a:lnTo>
                  <a:cubicBezTo>
                    <a:pt x="20304" y="790266"/>
                    <a:pt x="0" y="769962"/>
                    <a:pt x="0" y="744916"/>
                  </a:cubicBezTo>
                  <a:lnTo>
                    <a:pt x="0" y="45350"/>
                  </a:lnTo>
                  <a:cubicBezTo>
                    <a:pt x="0" y="20304"/>
                    <a:pt x="20304" y="0"/>
                    <a:pt x="45350"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28575"/>
              <a:ext cx="1713108" cy="818841"/>
            </a:xfrm>
            <a:prstGeom prst="rect">
              <a:avLst/>
            </a:prstGeom>
          </p:spPr>
          <p:txBody>
            <a:bodyPr anchor="ctr" rtlCol="false" tIns="50800" lIns="50800" bIns="50800" rIns="50800"/>
            <a:lstStyle/>
            <a:p>
              <a:pPr algn="ctr">
                <a:lnSpc>
                  <a:spcPts val="2240"/>
                </a:lnSpc>
              </a:pPr>
            </a:p>
          </p:txBody>
        </p:sp>
      </p:grpSp>
      <p:sp>
        <p:nvSpPr>
          <p:cNvPr name="TextBox 11" id="11"/>
          <p:cNvSpPr txBox="true"/>
          <p:nvPr/>
        </p:nvSpPr>
        <p:spPr>
          <a:xfrm rot="0">
            <a:off x="11553419" y="2999287"/>
            <a:ext cx="5618408" cy="761243"/>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El Proxy envía los resultados de la integración al Broker</a:t>
            </a:r>
          </a:p>
        </p:txBody>
      </p:sp>
      <p:sp>
        <p:nvSpPr>
          <p:cNvPr name="TextBox 12" id="12"/>
          <p:cNvSpPr txBox="true"/>
          <p:nvPr/>
        </p:nvSpPr>
        <p:spPr>
          <a:xfrm rot="0">
            <a:off x="11557010" y="1993745"/>
            <a:ext cx="5833136" cy="502926"/>
          </a:xfrm>
          <a:prstGeom prst="rect">
            <a:avLst/>
          </a:prstGeom>
        </p:spPr>
        <p:txBody>
          <a:bodyPr anchor="t" rtlCol="false" tIns="0" lIns="0" bIns="0" rIns="0">
            <a:spAutoFit/>
          </a:bodyPr>
          <a:lstStyle/>
          <a:p>
            <a:pPr algn="l">
              <a:lnSpc>
                <a:spcPts val="4094"/>
              </a:lnSpc>
            </a:pPr>
            <a:r>
              <a:rPr lang="en-US" sz="3149">
                <a:solidFill>
                  <a:srgbClr val="FFFFFF"/>
                </a:solidFill>
                <a:latin typeface="Open Sans 1 Bold"/>
              </a:rPr>
              <a:t>Envío de resultados al Broker</a:t>
            </a:r>
          </a:p>
        </p:txBody>
      </p:sp>
      <p:grpSp>
        <p:nvGrpSpPr>
          <p:cNvPr name="Group 13" id="13"/>
          <p:cNvGrpSpPr/>
          <p:nvPr/>
        </p:nvGrpSpPr>
        <p:grpSpPr>
          <a:xfrm rot="0">
            <a:off x="556817" y="5715407"/>
            <a:ext cx="8086820" cy="3150081"/>
            <a:chOff x="0" y="0"/>
            <a:chExt cx="2028754" cy="790266"/>
          </a:xfrm>
        </p:grpSpPr>
        <p:sp>
          <p:nvSpPr>
            <p:cNvPr name="Freeform 14" id="14"/>
            <p:cNvSpPr/>
            <p:nvPr/>
          </p:nvSpPr>
          <p:spPr>
            <a:xfrm flipH="false" flipV="false" rot="0">
              <a:off x="0" y="0"/>
              <a:ext cx="2028754" cy="790266"/>
            </a:xfrm>
            <a:custGeom>
              <a:avLst/>
              <a:gdLst/>
              <a:ahLst/>
              <a:cxnLst/>
              <a:rect r="r" b="b" t="t" l="l"/>
              <a:pathLst>
                <a:path h="790266" w="2028754">
                  <a:moveTo>
                    <a:pt x="38294" y="0"/>
                  </a:moveTo>
                  <a:lnTo>
                    <a:pt x="1990460" y="0"/>
                  </a:lnTo>
                  <a:cubicBezTo>
                    <a:pt x="2011609" y="0"/>
                    <a:pt x="2028754" y="17145"/>
                    <a:pt x="2028754" y="38294"/>
                  </a:cubicBezTo>
                  <a:lnTo>
                    <a:pt x="2028754" y="751972"/>
                  </a:lnTo>
                  <a:cubicBezTo>
                    <a:pt x="2028754" y="762128"/>
                    <a:pt x="2024719" y="771868"/>
                    <a:pt x="2017538" y="779050"/>
                  </a:cubicBezTo>
                  <a:cubicBezTo>
                    <a:pt x="2010356" y="786231"/>
                    <a:pt x="2000616" y="790266"/>
                    <a:pt x="1990460" y="790266"/>
                  </a:cubicBezTo>
                  <a:lnTo>
                    <a:pt x="38294" y="790266"/>
                  </a:lnTo>
                  <a:cubicBezTo>
                    <a:pt x="28138" y="790266"/>
                    <a:pt x="18398" y="786231"/>
                    <a:pt x="11216" y="779050"/>
                  </a:cubicBezTo>
                  <a:cubicBezTo>
                    <a:pt x="4035" y="771868"/>
                    <a:pt x="0" y="762128"/>
                    <a:pt x="0" y="751972"/>
                  </a:cubicBezTo>
                  <a:lnTo>
                    <a:pt x="0" y="38294"/>
                  </a:lnTo>
                  <a:cubicBezTo>
                    <a:pt x="0" y="17145"/>
                    <a:pt x="17145" y="0"/>
                    <a:pt x="38294" y="0"/>
                  </a:cubicBezTo>
                  <a:close/>
                </a:path>
              </a:pathLst>
            </a:custGeom>
            <a:solidFill>
              <a:srgbClr val="000000">
                <a:alpha val="0"/>
              </a:srgbClr>
            </a:solidFill>
            <a:ln w="19050" cap="rnd">
              <a:solidFill>
                <a:srgbClr val="FFFFFF"/>
              </a:solidFill>
              <a:prstDash val="solid"/>
              <a:round/>
            </a:ln>
          </p:spPr>
        </p:sp>
        <p:sp>
          <p:nvSpPr>
            <p:cNvPr name="TextBox 15" id="15"/>
            <p:cNvSpPr txBox="true"/>
            <p:nvPr/>
          </p:nvSpPr>
          <p:spPr>
            <a:xfrm>
              <a:off x="0" y="-28575"/>
              <a:ext cx="2028754" cy="818841"/>
            </a:xfrm>
            <a:prstGeom prst="rect">
              <a:avLst/>
            </a:prstGeom>
          </p:spPr>
          <p:txBody>
            <a:bodyPr anchor="ctr" rtlCol="false" tIns="50800" lIns="50800" bIns="50800" rIns="50800"/>
            <a:lstStyle/>
            <a:p>
              <a:pPr algn="ctr">
                <a:lnSpc>
                  <a:spcPts val="2240"/>
                </a:lnSpc>
              </a:pPr>
            </a:p>
          </p:txBody>
        </p:sp>
      </p:grpSp>
      <p:sp>
        <p:nvSpPr>
          <p:cNvPr name="TextBox 16" id="16"/>
          <p:cNvSpPr txBox="true"/>
          <p:nvPr/>
        </p:nvSpPr>
        <p:spPr>
          <a:xfrm rot="0">
            <a:off x="1161925" y="7114087"/>
            <a:ext cx="5618408" cy="761243"/>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El Broker envía los resultados de la integración al cliente</a:t>
            </a:r>
          </a:p>
        </p:txBody>
      </p:sp>
      <p:sp>
        <p:nvSpPr>
          <p:cNvPr name="TextBox 17" id="17"/>
          <p:cNvSpPr txBox="true"/>
          <p:nvPr/>
        </p:nvSpPr>
        <p:spPr>
          <a:xfrm rot="0">
            <a:off x="1165516" y="6108545"/>
            <a:ext cx="7222331" cy="502926"/>
          </a:xfrm>
          <a:prstGeom prst="rect">
            <a:avLst/>
          </a:prstGeom>
        </p:spPr>
        <p:txBody>
          <a:bodyPr anchor="t" rtlCol="false" tIns="0" lIns="0" bIns="0" rIns="0">
            <a:spAutoFit/>
          </a:bodyPr>
          <a:lstStyle/>
          <a:p>
            <a:pPr algn="l">
              <a:lnSpc>
                <a:spcPts val="4094"/>
              </a:lnSpc>
            </a:pPr>
            <a:r>
              <a:rPr lang="en-US" sz="3149">
                <a:solidFill>
                  <a:srgbClr val="FFFFFF"/>
                </a:solidFill>
                <a:latin typeface="Open Sans 1 Bold"/>
              </a:rPr>
              <a:t>Respuesta al cliente (Broker-cliente)</a:t>
            </a:r>
          </a:p>
        </p:txBody>
      </p:sp>
      <p:grpSp>
        <p:nvGrpSpPr>
          <p:cNvPr name="Group 18" id="18"/>
          <p:cNvGrpSpPr/>
          <p:nvPr/>
        </p:nvGrpSpPr>
        <p:grpSpPr>
          <a:xfrm rot="0">
            <a:off x="9166876" y="5715407"/>
            <a:ext cx="8610060" cy="3150081"/>
            <a:chOff x="0" y="0"/>
            <a:chExt cx="2160020" cy="790266"/>
          </a:xfrm>
        </p:grpSpPr>
        <p:sp>
          <p:nvSpPr>
            <p:cNvPr name="Freeform 19" id="19"/>
            <p:cNvSpPr/>
            <p:nvPr/>
          </p:nvSpPr>
          <p:spPr>
            <a:xfrm flipH="false" flipV="false" rot="0">
              <a:off x="0" y="0"/>
              <a:ext cx="2160020" cy="790266"/>
            </a:xfrm>
            <a:custGeom>
              <a:avLst/>
              <a:gdLst/>
              <a:ahLst/>
              <a:cxnLst/>
              <a:rect r="r" b="b" t="t" l="l"/>
              <a:pathLst>
                <a:path h="790266" w="2160020">
                  <a:moveTo>
                    <a:pt x="35967" y="0"/>
                  </a:moveTo>
                  <a:lnTo>
                    <a:pt x="2124053" y="0"/>
                  </a:lnTo>
                  <a:cubicBezTo>
                    <a:pt x="2143917" y="0"/>
                    <a:pt x="2160020" y="16103"/>
                    <a:pt x="2160020" y="35967"/>
                  </a:cubicBezTo>
                  <a:lnTo>
                    <a:pt x="2160020" y="754299"/>
                  </a:lnTo>
                  <a:cubicBezTo>
                    <a:pt x="2160020" y="774163"/>
                    <a:pt x="2143917" y="790266"/>
                    <a:pt x="2124053" y="790266"/>
                  </a:cubicBezTo>
                  <a:lnTo>
                    <a:pt x="35967" y="790266"/>
                  </a:lnTo>
                  <a:cubicBezTo>
                    <a:pt x="16103" y="790266"/>
                    <a:pt x="0" y="774163"/>
                    <a:pt x="0" y="754299"/>
                  </a:cubicBezTo>
                  <a:lnTo>
                    <a:pt x="0" y="35967"/>
                  </a:lnTo>
                  <a:cubicBezTo>
                    <a:pt x="0" y="16103"/>
                    <a:pt x="16103" y="0"/>
                    <a:pt x="35967" y="0"/>
                  </a:cubicBezTo>
                  <a:close/>
                </a:path>
              </a:pathLst>
            </a:custGeom>
            <a:solidFill>
              <a:srgbClr val="000000">
                <a:alpha val="0"/>
              </a:srgbClr>
            </a:solidFill>
            <a:ln w="19050" cap="rnd">
              <a:solidFill>
                <a:srgbClr val="FFFFFF"/>
              </a:solidFill>
              <a:prstDash val="solid"/>
              <a:round/>
            </a:ln>
          </p:spPr>
        </p:sp>
        <p:sp>
          <p:nvSpPr>
            <p:cNvPr name="TextBox 20" id="20"/>
            <p:cNvSpPr txBox="true"/>
            <p:nvPr/>
          </p:nvSpPr>
          <p:spPr>
            <a:xfrm>
              <a:off x="0" y="-28575"/>
              <a:ext cx="2160020" cy="818841"/>
            </a:xfrm>
            <a:prstGeom prst="rect">
              <a:avLst/>
            </a:prstGeom>
          </p:spPr>
          <p:txBody>
            <a:bodyPr anchor="ctr" rtlCol="false" tIns="50800" lIns="50800" bIns="50800" rIns="50800"/>
            <a:lstStyle/>
            <a:p>
              <a:pPr algn="ctr">
                <a:lnSpc>
                  <a:spcPts val="2240"/>
                </a:lnSpc>
              </a:pPr>
            </a:p>
          </p:txBody>
        </p:sp>
      </p:grpSp>
      <p:sp>
        <p:nvSpPr>
          <p:cNvPr name="TextBox 21" id="21"/>
          <p:cNvSpPr txBox="true"/>
          <p:nvPr/>
        </p:nvSpPr>
        <p:spPr>
          <a:xfrm rot="0">
            <a:off x="9811137" y="7114087"/>
            <a:ext cx="7360691" cy="1142243"/>
          </a:xfrm>
          <a:prstGeom prst="rect">
            <a:avLst/>
          </a:prstGeom>
        </p:spPr>
        <p:txBody>
          <a:bodyPr anchor="t" rtlCol="false" tIns="0" lIns="0" bIns="0" rIns="0">
            <a:spAutoFit/>
          </a:bodyPr>
          <a:lstStyle/>
          <a:p>
            <a:pPr algn="just">
              <a:lnSpc>
                <a:spcPts val="3002"/>
              </a:lnSpc>
            </a:pPr>
            <a:r>
              <a:rPr lang="en-US" sz="2309">
                <a:solidFill>
                  <a:srgbClr val="FFFFFF"/>
                </a:solidFill>
                <a:latin typeface="Open Sans 1"/>
              </a:rPr>
              <a:t>Si el cliente no ha recibido previamente los resultados precalculados, puede solicitarlos al Proxy Caché para almacenarlos en su caché local.</a:t>
            </a:r>
          </a:p>
        </p:txBody>
      </p:sp>
      <p:sp>
        <p:nvSpPr>
          <p:cNvPr name="TextBox 22" id="22"/>
          <p:cNvSpPr txBox="true"/>
          <p:nvPr/>
        </p:nvSpPr>
        <p:spPr>
          <a:xfrm rot="0">
            <a:off x="9814960" y="6108545"/>
            <a:ext cx="7689636" cy="502926"/>
          </a:xfrm>
          <a:prstGeom prst="rect">
            <a:avLst/>
          </a:prstGeom>
        </p:spPr>
        <p:txBody>
          <a:bodyPr anchor="t" rtlCol="false" tIns="0" lIns="0" bIns="0" rIns="0">
            <a:spAutoFit/>
          </a:bodyPr>
          <a:lstStyle/>
          <a:p>
            <a:pPr algn="l">
              <a:lnSpc>
                <a:spcPts val="4094"/>
              </a:lnSpc>
            </a:pPr>
            <a:r>
              <a:rPr lang="en-US" sz="3149">
                <a:solidFill>
                  <a:srgbClr val="FFFFFF"/>
                </a:solidFill>
                <a:latin typeface="Open Sans 1 Bold"/>
              </a:rPr>
              <a:t>Actualización del Proxy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665611"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TextBox 4" id="4"/>
          <p:cNvSpPr txBox="true"/>
          <p:nvPr/>
        </p:nvSpPr>
        <p:spPr>
          <a:xfrm rot="0">
            <a:off x="1410635" y="3460750"/>
            <a:ext cx="15848665" cy="3632201"/>
          </a:xfrm>
          <a:prstGeom prst="rect">
            <a:avLst/>
          </a:prstGeom>
        </p:spPr>
        <p:txBody>
          <a:bodyPr anchor="t" rtlCol="false" tIns="0" lIns="0" bIns="0" rIns="0">
            <a:spAutoFit/>
          </a:bodyPr>
          <a:lstStyle/>
          <a:p>
            <a:pPr algn="l">
              <a:lnSpc>
                <a:spcPts val="14000"/>
              </a:lnSpc>
            </a:pPr>
            <a:r>
              <a:rPr lang="en-US" sz="14000">
                <a:solidFill>
                  <a:srgbClr val="000000"/>
                </a:solidFill>
                <a:latin typeface="Open Sans 1 Bold"/>
              </a:rPr>
              <a:t>Procesamiento: MIMD </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635FED"/>
        </a:solidFill>
      </p:bgPr>
    </p:bg>
    <p:spTree>
      <p:nvGrpSpPr>
        <p:cNvPr id="1" name=""/>
        <p:cNvGrpSpPr/>
        <p:nvPr/>
      </p:nvGrpSpPr>
      <p:grpSpPr>
        <a:xfrm>
          <a:off x="0" y="0"/>
          <a:ext cx="0" cy="0"/>
          <a:chOff x="0" y="0"/>
          <a:chExt cx="0" cy="0"/>
        </a:xfrm>
      </p:grpSpPr>
      <p:sp>
        <p:nvSpPr>
          <p:cNvPr name="Freeform 2" id="2"/>
          <p:cNvSpPr/>
          <p:nvPr/>
        </p:nvSpPr>
        <p:spPr>
          <a:xfrm flipH="false" flipV="false" rot="-3012077">
            <a:off x="8814129" y="-809697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stretch>
              <a:fillRect l="0" t="0" r="0" b="0"/>
            </a:stretch>
          </a:blipFill>
        </p:spPr>
      </p:sp>
      <p:sp>
        <p:nvSpPr>
          <p:cNvPr name="Freeform 3" id="3"/>
          <p:cNvSpPr/>
          <p:nvPr/>
        </p:nvSpPr>
        <p:spPr>
          <a:xfrm flipH="false" flipV="false" rot="0">
            <a:off x="8686344" y="5379301"/>
            <a:ext cx="15862072" cy="12524428"/>
          </a:xfrm>
          <a:custGeom>
            <a:avLst/>
            <a:gdLst/>
            <a:ahLst/>
            <a:cxnLst/>
            <a:rect r="r" b="b" t="t" l="l"/>
            <a:pathLst>
              <a:path h="12524428" w="15862072">
                <a:moveTo>
                  <a:pt x="0" y="0"/>
                </a:moveTo>
                <a:lnTo>
                  <a:pt x="15862072" y="0"/>
                </a:lnTo>
                <a:lnTo>
                  <a:pt x="15862072" y="12524428"/>
                </a:lnTo>
                <a:lnTo>
                  <a:pt x="0" y="12524428"/>
                </a:lnTo>
                <a:lnTo>
                  <a:pt x="0" y="0"/>
                </a:lnTo>
                <a:close/>
              </a:path>
            </a:pathLst>
          </a:custGeom>
          <a:blipFill>
            <a:blip r:embed="rId3"/>
            <a:stretch>
              <a:fillRect l="0" t="0" r="0" b="0"/>
            </a:stretch>
          </a:blipFill>
        </p:spPr>
      </p:sp>
      <p:sp>
        <p:nvSpPr>
          <p:cNvPr name="Freeform 4" id="4"/>
          <p:cNvSpPr/>
          <p:nvPr/>
        </p:nvSpPr>
        <p:spPr>
          <a:xfrm flipH="false" flipV="false" rot="-3012077">
            <a:off x="-3130676" y="2101780"/>
            <a:ext cx="12355799" cy="9755933"/>
          </a:xfrm>
          <a:custGeom>
            <a:avLst/>
            <a:gdLst/>
            <a:ahLst/>
            <a:cxnLst/>
            <a:rect r="r" b="b" t="t" l="l"/>
            <a:pathLst>
              <a:path h="9755933" w="12355799">
                <a:moveTo>
                  <a:pt x="0" y="0"/>
                </a:moveTo>
                <a:lnTo>
                  <a:pt x="12355800" y="0"/>
                </a:lnTo>
                <a:lnTo>
                  <a:pt x="12355800" y="9755933"/>
                </a:lnTo>
                <a:lnTo>
                  <a:pt x="0" y="9755933"/>
                </a:lnTo>
                <a:lnTo>
                  <a:pt x="0" y="0"/>
                </a:lnTo>
                <a:close/>
              </a:path>
            </a:pathLst>
          </a:custGeom>
          <a:blipFill>
            <a:blip r:embed="rId4"/>
            <a:stretch>
              <a:fillRect l="0" t="0" r="0" b="0"/>
            </a:stretch>
          </a:blipFill>
        </p:spPr>
      </p:sp>
      <p:sp>
        <p:nvSpPr>
          <p:cNvPr name="TextBox 5" id="5"/>
          <p:cNvSpPr txBox="true"/>
          <p:nvPr/>
        </p:nvSpPr>
        <p:spPr>
          <a:xfrm rot="0">
            <a:off x="0" y="1463675"/>
            <a:ext cx="12016652" cy="6978649"/>
          </a:xfrm>
          <a:prstGeom prst="rect">
            <a:avLst/>
          </a:prstGeom>
        </p:spPr>
        <p:txBody>
          <a:bodyPr anchor="t" rtlCol="false" tIns="0" lIns="0" bIns="0" rIns="0">
            <a:spAutoFit/>
          </a:bodyPr>
          <a:lstStyle/>
          <a:p>
            <a:pPr algn="ctr">
              <a:lnSpc>
                <a:spcPts val="28000"/>
              </a:lnSpc>
            </a:pPr>
            <a:r>
              <a:rPr lang="en-US" sz="20000">
                <a:solidFill>
                  <a:srgbClr val="FFFFFF"/>
                </a:solidFill>
                <a:latin typeface="Gliker"/>
              </a:rPr>
              <a:t>Thank You!</a:t>
            </a:r>
          </a:p>
        </p:txBody>
      </p:sp>
      <p:sp>
        <p:nvSpPr>
          <p:cNvPr name="TextBox 6" id="6"/>
          <p:cNvSpPr txBox="true"/>
          <p:nvPr/>
        </p:nvSpPr>
        <p:spPr>
          <a:xfrm rot="0">
            <a:off x="12628647" y="8093259"/>
            <a:ext cx="4495043" cy="1470658"/>
          </a:xfrm>
          <a:prstGeom prst="rect">
            <a:avLst/>
          </a:prstGeom>
        </p:spPr>
        <p:txBody>
          <a:bodyPr anchor="t" rtlCol="false" tIns="0" lIns="0" bIns="0" rIns="0">
            <a:spAutoFit/>
          </a:bodyPr>
          <a:lstStyle/>
          <a:p>
            <a:pPr algn="r">
              <a:lnSpc>
                <a:spcPts val="2940"/>
              </a:lnSpc>
            </a:pPr>
            <a:r>
              <a:rPr lang="en-US" sz="2100">
                <a:solidFill>
                  <a:srgbClr val="FFFFFF"/>
                </a:solidFill>
                <a:latin typeface="Open Sans 1"/>
              </a:rPr>
              <a:t>Santiago Prado Larrarte</a:t>
            </a:r>
          </a:p>
          <a:p>
            <a:pPr algn="r">
              <a:lnSpc>
                <a:spcPts val="2940"/>
              </a:lnSpc>
            </a:pPr>
            <a:r>
              <a:rPr lang="en-US" sz="2100">
                <a:solidFill>
                  <a:srgbClr val="FFFFFF"/>
                </a:solidFill>
                <a:latin typeface="Open Sans 1"/>
              </a:rPr>
              <a:t>Juan Camilo Ramirez Tabares</a:t>
            </a:r>
          </a:p>
          <a:p>
            <a:pPr algn="r">
              <a:lnSpc>
                <a:spcPts val="2940"/>
              </a:lnSpc>
            </a:pPr>
            <a:r>
              <a:rPr lang="en-US" sz="2100">
                <a:solidFill>
                  <a:srgbClr val="FFFFFF"/>
                </a:solidFill>
                <a:latin typeface="Open Sans 1"/>
              </a:rPr>
              <a:t>Juan Felipe Castillo Gomez</a:t>
            </a:r>
          </a:p>
          <a:p>
            <a:pPr algn="r">
              <a:lnSpc>
                <a:spcPts val="2940"/>
              </a:lnSpc>
            </a:pPr>
            <a:r>
              <a:rPr lang="en-US" sz="2100">
                <a:solidFill>
                  <a:srgbClr val="FFFFFF"/>
                </a:solidFill>
                <a:latin typeface="Open Sans 1"/>
              </a:rPr>
              <a:t>Juan Diego Lora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9787662" y="-563705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TextBox 3" id="3"/>
          <p:cNvSpPr txBox="true"/>
          <p:nvPr/>
        </p:nvSpPr>
        <p:spPr>
          <a:xfrm rot="0">
            <a:off x="1028700" y="848674"/>
            <a:ext cx="11705147" cy="207010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Estructura de procesamiento MIMD</a:t>
            </a:r>
          </a:p>
        </p:txBody>
      </p:sp>
      <p:sp>
        <p:nvSpPr>
          <p:cNvPr name="AutoShape 4" id="4"/>
          <p:cNvSpPr/>
          <p:nvPr/>
        </p:nvSpPr>
        <p:spPr>
          <a:xfrm rot="0">
            <a:off x="5554153" y="9423399"/>
            <a:ext cx="7179693" cy="0"/>
          </a:xfrm>
          <a:prstGeom prst="line">
            <a:avLst/>
          </a:prstGeom>
          <a:ln cap="flat" w="19050">
            <a:solidFill>
              <a:srgbClr val="635FED"/>
            </a:solidFill>
            <a:prstDash val="solid"/>
            <a:headEnd type="none" len="sm" w="sm"/>
            <a:tailEnd type="none" len="sm" w="sm"/>
          </a:ln>
        </p:spPr>
      </p:sp>
      <p:sp>
        <p:nvSpPr>
          <p:cNvPr name="Freeform 5" id="5"/>
          <p:cNvSpPr/>
          <p:nvPr/>
        </p:nvSpPr>
        <p:spPr>
          <a:xfrm flipH="false" flipV="false" rot="0">
            <a:off x="-2345173" y="6210871"/>
            <a:ext cx="8937696" cy="7336845"/>
          </a:xfrm>
          <a:custGeom>
            <a:avLst/>
            <a:gdLst/>
            <a:ahLst/>
            <a:cxnLst/>
            <a:rect r="r" b="b" t="t" l="l"/>
            <a:pathLst>
              <a:path h="7336845" w="8937696">
                <a:moveTo>
                  <a:pt x="0" y="0"/>
                </a:moveTo>
                <a:lnTo>
                  <a:pt x="8937697" y="0"/>
                </a:lnTo>
                <a:lnTo>
                  <a:pt x="8937697" y="7336846"/>
                </a:lnTo>
                <a:lnTo>
                  <a:pt x="0" y="7336846"/>
                </a:lnTo>
                <a:lnTo>
                  <a:pt x="0" y="0"/>
                </a:lnTo>
                <a:close/>
              </a:path>
            </a:pathLst>
          </a:custGeom>
          <a:blipFill>
            <a:blip r:embed="rId3">
              <a:alphaModFix amt="39000"/>
            </a:blip>
            <a:stretch>
              <a:fillRect l="0" t="0" r="0" b="0"/>
            </a:stretch>
          </a:blipFill>
        </p:spPr>
      </p:sp>
      <p:grpSp>
        <p:nvGrpSpPr>
          <p:cNvPr name="Group 6" id="6"/>
          <p:cNvGrpSpPr/>
          <p:nvPr/>
        </p:nvGrpSpPr>
        <p:grpSpPr>
          <a:xfrm rot="0">
            <a:off x="1493649" y="3611716"/>
            <a:ext cx="6474349" cy="3997191"/>
            <a:chOff x="0" y="0"/>
            <a:chExt cx="1705178" cy="1052758"/>
          </a:xfrm>
        </p:grpSpPr>
        <p:sp>
          <p:nvSpPr>
            <p:cNvPr name="Freeform 7" id="7"/>
            <p:cNvSpPr/>
            <p:nvPr/>
          </p:nvSpPr>
          <p:spPr>
            <a:xfrm flipH="false" flipV="false" rot="0">
              <a:off x="0" y="0"/>
              <a:ext cx="1705178" cy="1052758"/>
            </a:xfrm>
            <a:custGeom>
              <a:avLst/>
              <a:gdLst/>
              <a:ahLst/>
              <a:cxnLst/>
              <a:rect r="r" b="b" t="t" l="l"/>
              <a:pathLst>
                <a:path h="1052758" w="1705178">
                  <a:moveTo>
                    <a:pt x="47831" y="0"/>
                  </a:moveTo>
                  <a:lnTo>
                    <a:pt x="1657347" y="0"/>
                  </a:lnTo>
                  <a:cubicBezTo>
                    <a:pt x="1683764" y="0"/>
                    <a:pt x="1705178" y="21415"/>
                    <a:pt x="1705178" y="47831"/>
                  </a:cubicBezTo>
                  <a:lnTo>
                    <a:pt x="1705178" y="1004927"/>
                  </a:lnTo>
                  <a:cubicBezTo>
                    <a:pt x="1705178" y="1031343"/>
                    <a:pt x="1683764" y="1052758"/>
                    <a:pt x="1657347" y="1052758"/>
                  </a:cubicBezTo>
                  <a:lnTo>
                    <a:pt x="47831" y="1052758"/>
                  </a:lnTo>
                  <a:cubicBezTo>
                    <a:pt x="21415" y="1052758"/>
                    <a:pt x="0" y="1031343"/>
                    <a:pt x="0" y="1004927"/>
                  </a:cubicBezTo>
                  <a:lnTo>
                    <a:pt x="0" y="47831"/>
                  </a:lnTo>
                  <a:cubicBezTo>
                    <a:pt x="0" y="21415"/>
                    <a:pt x="21415" y="0"/>
                    <a:pt x="47831" y="0"/>
                  </a:cubicBezTo>
                  <a:close/>
                </a:path>
              </a:pathLst>
            </a:custGeom>
            <a:solidFill>
              <a:srgbClr val="000000">
                <a:alpha val="0"/>
              </a:srgbClr>
            </a:solidFill>
            <a:ln w="19050" cap="rnd">
              <a:solidFill>
                <a:srgbClr val="A6A6A6"/>
              </a:solidFill>
              <a:prstDash val="solid"/>
              <a:round/>
            </a:ln>
          </p:spPr>
        </p:sp>
        <p:sp>
          <p:nvSpPr>
            <p:cNvPr name="TextBox 8" id="8"/>
            <p:cNvSpPr txBox="true"/>
            <p:nvPr/>
          </p:nvSpPr>
          <p:spPr>
            <a:xfrm>
              <a:off x="0" y="-28575"/>
              <a:ext cx="1705178" cy="1081333"/>
            </a:xfrm>
            <a:prstGeom prst="rect">
              <a:avLst/>
            </a:prstGeom>
          </p:spPr>
          <p:txBody>
            <a:bodyPr anchor="ctr" rtlCol="false" tIns="50800" lIns="50800" bIns="50800" rIns="50800"/>
            <a:lstStyle/>
            <a:p>
              <a:pPr algn="ctr">
                <a:lnSpc>
                  <a:spcPts val="2240"/>
                </a:lnSpc>
              </a:pPr>
            </a:p>
          </p:txBody>
        </p:sp>
      </p:grpSp>
      <p:sp>
        <p:nvSpPr>
          <p:cNvPr name="TextBox 9" id="9"/>
          <p:cNvSpPr txBox="true"/>
          <p:nvPr/>
        </p:nvSpPr>
        <p:spPr>
          <a:xfrm rot="0">
            <a:off x="1767704" y="3801713"/>
            <a:ext cx="5713139" cy="31934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MIMD (Multiple Instruction, Multiple Data) es una estructura de procesamiento en la que múltiples procesadores ejecutan diferentes instrucciones sobre diferentes conjuntos de datos simultáneamente.</a:t>
            </a:r>
          </a:p>
        </p:txBody>
      </p:sp>
      <p:sp>
        <p:nvSpPr>
          <p:cNvPr name="Freeform 10" id="10"/>
          <p:cNvSpPr/>
          <p:nvPr/>
        </p:nvSpPr>
        <p:spPr>
          <a:xfrm flipH="false" flipV="false" rot="0">
            <a:off x="1610604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9278964" y="5304463"/>
            <a:ext cx="7350881" cy="3509322"/>
            <a:chOff x="0" y="0"/>
            <a:chExt cx="1936035" cy="924266"/>
          </a:xfrm>
        </p:grpSpPr>
        <p:sp>
          <p:nvSpPr>
            <p:cNvPr name="Freeform 12" id="12"/>
            <p:cNvSpPr/>
            <p:nvPr/>
          </p:nvSpPr>
          <p:spPr>
            <a:xfrm flipH="false" flipV="false" rot="0">
              <a:off x="0" y="0"/>
              <a:ext cx="1936035" cy="924266"/>
            </a:xfrm>
            <a:custGeom>
              <a:avLst/>
              <a:gdLst/>
              <a:ahLst/>
              <a:cxnLst/>
              <a:rect r="r" b="b" t="t" l="l"/>
              <a:pathLst>
                <a:path h="924266" w="1936035">
                  <a:moveTo>
                    <a:pt x="42128" y="0"/>
                  </a:moveTo>
                  <a:lnTo>
                    <a:pt x="1893907" y="0"/>
                  </a:lnTo>
                  <a:cubicBezTo>
                    <a:pt x="1905080" y="0"/>
                    <a:pt x="1915795" y="4438"/>
                    <a:pt x="1923696" y="12339"/>
                  </a:cubicBezTo>
                  <a:cubicBezTo>
                    <a:pt x="1931596" y="20239"/>
                    <a:pt x="1936035" y="30955"/>
                    <a:pt x="1936035" y="42128"/>
                  </a:cubicBezTo>
                  <a:lnTo>
                    <a:pt x="1936035" y="882138"/>
                  </a:lnTo>
                  <a:cubicBezTo>
                    <a:pt x="1936035" y="893311"/>
                    <a:pt x="1931596" y="904026"/>
                    <a:pt x="1923696" y="911927"/>
                  </a:cubicBezTo>
                  <a:cubicBezTo>
                    <a:pt x="1915795" y="919827"/>
                    <a:pt x="1905080" y="924266"/>
                    <a:pt x="1893907" y="924266"/>
                  </a:cubicBezTo>
                  <a:lnTo>
                    <a:pt x="42128" y="924266"/>
                  </a:lnTo>
                  <a:cubicBezTo>
                    <a:pt x="30955" y="924266"/>
                    <a:pt x="20239" y="919827"/>
                    <a:pt x="12339" y="911927"/>
                  </a:cubicBezTo>
                  <a:cubicBezTo>
                    <a:pt x="4438" y="904026"/>
                    <a:pt x="0" y="893311"/>
                    <a:pt x="0" y="882138"/>
                  </a:cubicBezTo>
                  <a:lnTo>
                    <a:pt x="0" y="42128"/>
                  </a:lnTo>
                  <a:cubicBezTo>
                    <a:pt x="0" y="30955"/>
                    <a:pt x="4438" y="20239"/>
                    <a:pt x="12339" y="12339"/>
                  </a:cubicBezTo>
                  <a:cubicBezTo>
                    <a:pt x="20239" y="4438"/>
                    <a:pt x="30955" y="0"/>
                    <a:pt x="42128" y="0"/>
                  </a:cubicBezTo>
                  <a:close/>
                </a:path>
              </a:pathLst>
            </a:custGeom>
            <a:solidFill>
              <a:srgbClr val="000000">
                <a:alpha val="0"/>
              </a:srgbClr>
            </a:solidFill>
            <a:ln w="19050" cap="rnd">
              <a:solidFill>
                <a:srgbClr val="A6A6A6"/>
              </a:solidFill>
              <a:prstDash val="solid"/>
              <a:round/>
            </a:ln>
          </p:spPr>
        </p:sp>
        <p:sp>
          <p:nvSpPr>
            <p:cNvPr name="TextBox 13" id="13"/>
            <p:cNvSpPr txBox="true"/>
            <p:nvPr/>
          </p:nvSpPr>
          <p:spPr>
            <a:xfrm>
              <a:off x="0" y="-28575"/>
              <a:ext cx="1936035" cy="952841"/>
            </a:xfrm>
            <a:prstGeom prst="rect">
              <a:avLst/>
            </a:prstGeom>
          </p:spPr>
          <p:txBody>
            <a:bodyPr anchor="ctr" rtlCol="false" tIns="50800" lIns="50800" bIns="50800" rIns="50800"/>
            <a:lstStyle/>
            <a:p>
              <a:pPr algn="ctr">
                <a:lnSpc>
                  <a:spcPts val="2240"/>
                </a:lnSpc>
              </a:pPr>
            </a:p>
          </p:txBody>
        </p:sp>
      </p:grpSp>
      <p:sp>
        <p:nvSpPr>
          <p:cNvPr name="TextBox 14" id="14"/>
          <p:cNvSpPr txBox="true"/>
          <p:nvPr/>
        </p:nvSpPr>
        <p:spPr>
          <a:xfrm rot="0">
            <a:off x="9619230" y="5399519"/>
            <a:ext cx="6464462" cy="3193415"/>
          </a:xfrm>
          <a:prstGeom prst="rect">
            <a:avLst/>
          </a:prstGeom>
        </p:spPr>
        <p:txBody>
          <a:bodyPr anchor="t" rtlCol="false" tIns="0" lIns="0" bIns="0" rIns="0">
            <a:spAutoFit/>
          </a:bodyPr>
          <a:lstStyle/>
          <a:p>
            <a:pPr algn="just">
              <a:lnSpc>
                <a:spcPts val="3639"/>
              </a:lnSpc>
            </a:pPr>
          </a:p>
          <a:p>
            <a:pPr algn="just">
              <a:lnSpc>
                <a:spcPts val="3639"/>
              </a:lnSpc>
            </a:pPr>
            <a:r>
              <a:rPr lang="en-US" sz="2799">
                <a:solidFill>
                  <a:srgbClr val="000000"/>
                </a:solidFill>
                <a:latin typeface="Open Sans 1"/>
              </a:rPr>
              <a:t>Esta arquitectura es altamente flexible y permite una gran paralelización, ya que cada procesador puede trabajar de manera independiente en una tarea distinta.</a:t>
            </a:r>
          </a:p>
          <a:p>
            <a:pPr algn="just">
              <a:lnSpc>
                <a:spcPts val="363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25185"/>
            <a:ext cx="15773986" cy="106045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¿Por qué MIMD?</a:t>
            </a:r>
          </a:p>
        </p:txBody>
      </p:sp>
      <p:sp>
        <p:nvSpPr>
          <p:cNvPr name="AutoShape 3" id="3"/>
          <p:cNvSpPr/>
          <p:nvPr/>
        </p:nvSpPr>
        <p:spPr>
          <a:xfrm rot="0">
            <a:off x="5554153" y="9423399"/>
            <a:ext cx="7179693" cy="0"/>
          </a:xfrm>
          <a:prstGeom prst="line">
            <a:avLst/>
          </a:prstGeom>
          <a:ln cap="flat" w="19050">
            <a:solidFill>
              <a:srgbClr val="635FED"/>
            </a:solidFill>
            <a:prstDash val="solid"/>
            <a:headEnd type="none" len="sm" w="sm"/>
            <a:tailEnd type="none" len="sm" w="sm"/>
          </a:ln>
        </p:spPr>
      </p:sp>
      <p:sp>
        <p:nvSpPr>
          <p:cNvPr name="Freeform 4" id="4"/>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387590" y="6933131"/>
            <a:ext cx="5743420" cy="6157663"/>
          </a:xfrm>
          <a:custGeom>
            <a:avLst/>
            <a:gdLst/>
            <a:ahLst/>
            <a:cxnLst/>
            <a:rect r="r" b="b" t="t" l="l"/>
            <a:pathLst>
              <a:path h="6157663" w="5743420">
                <a:moveTo>
                  <a:pt x="0" y="0"/>
                </a:moveTo>
                <a:lnTo>
                  <a:pt x="5743420" y="0"/>
                </a:lnTo>
                <a:lnTo>
                  <a:pt x="5743420" y="6157663"/>
                </a:lnTo>
                <a:lnTo>
                  <a:pt x="0" y="6157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552400" y="3466711"/>
            <a:ext cx="7075532" cy="54794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MIMD permite que múltiples procesadores ejecuten diferentes instrucciones sobre distintos conjuntos de datos al mismo tiempo.</a:t>
            </a:r>
          </a:p>
          <a:p>
            <a:pPr algn="just">
              <a:lnSpc>
                <a:spcPts val="3639"/>
              </a:lnSpc>
            </a:pPr>
          </a:p>
          <a:p>
            <a:pPr algn="just">
              <a:lnSpc>
                <a:spcPts val="3639"/>
              </a:lnSpc>
            </a:pPr>
            <a:r>
              <a:rPr lang="en-US" sz="2799">
                <a:solidFill>
                  <a:srgbClr val="000000"/>
                </a:solidFill>
                <a:latin typeface="Open Sans 1"/>
              </a:rPr>
              <a:t>Esto es ideal para nuestro proyecto, donde diferentes segmentos de una integral definida podrían calcularse en paralelo, aumentando significativamente la eficiencia y reduciendo el tiempo total de procesamiento.</a:t>
            </a:r>
          </a:p>
          <a:p>
            <a:pPr algn="just">
              <a:lnSpc>
                <a:spcPts val="3639"/>
              </a:lnSpc>
            </a:pPr>
          </a:p>
        </p:txBody>
      </p:sp>
      <p:sp>
        <p:nvSpPr>
          <p:cNvPr name="TextBox 7" id="7"/>
          <p:cNvSpPr txBox="true"/>
          <p:nvPr/>
        </p:nvSpPr>
        <p:spPr>
          <a:xfrm rot="0">
            <a:off x="9828762" y="3903933"/>
            <a:ext cx="6128101" cy="27362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Dado que cada procesador opera independientemente, MIMD es altamente adaptable a una variedad de tareas y puede manejar fácilmente la carga de trabajo dinámica</a:t>
            </a:r>
          </a:p>
        </p:txBody>
      </p:sp>
      <p:sp>
        <p:nvSpPr>
          <p:cNvPr name="TextBox 8" id="8"/>
          <p:cNvSpPr txBox="true"/>
          <p:nvPr/>
        </p:nvSpPr>
        <p:spPr>
          <a:xfrm rot="0">
            <a:off x="1552400" y="2682193"/>
            <a:ext cx="6450224" cy="4502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Bold"/>
              </a:rPr>
              <a:t>Paralelismo y Concurrencia</a:t>
            </a:r>
          </a:p>
        </p:txBody>
      </p:sp>
      <p:sp>
        <p:nvSpPr>
          <p:cNvPr name="TextBox 9" id="9"/>
          <p:cNvSpPr txBox="true"/>
          <p:nvPr/>
        </p:nvSpPr>
        <p:spPr>
          <a:xfrm rot="0">
            <a:off x="9828762" y="2682193"/>
            <a:ext cx="6450224" cy="4502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Bold"/>
              </a:rPr>
              <a:t>Flexibilidad</a:t>
            </a:r>
          </a:p>
        </p:txBody>
      </p:sp>
      <p:sp>
        <p:nvSpPr>
          <p:cNvPr name="Freeform 10" id="10"/>
          <p:cNvSpPr/>
          <p:nvPr/>
        </p:nvSpPr>
        <p:spPr>
          <a:xfrm flipH="false" flipV="false" rot="-7056803">
            <a:off x="14128686" y="-1782596"/>
            <a:ext cx="17098946" cy="13501043"/>
          </a:xfrm>
          <a:custGeom>
            <a:avLst/>
            <a:gdLst/>
            <a:ahLst/>
            <a:cxnLst/>
            <a:rect r="r" b="b" t="t" l="l"/>
            <a:pathLst>
              <a:path h="13501043" w="17098946">
                <a:moveTo>
                  <a:pt x="0" y="0"/>
                </a:moveTo>
                <a:lnTo>
                  <a:pt x="17098946" y="0"/>
                </a:lnTo>
                <a:lnTo>
                  <a:pt x="17098946" y="13501044"/>
                </a:lnTo>
                <a:lnTo>
                  <a:pt x="0" y="13501044"/>
                </a:lnTo>
                <a:lnTo>
                  <a:pt x="0" y="0"/>
                </a:lnTo>
                <a:close/>
              </a:path>
            </a:pathLst>
          </a:custGeom>
          <a:blipFill>
            <a:blip r:embed="rId6">
              <a:alphaModFix amt="35000"/>
            </a:blip>
            <a:stretch>
              <a:fillRect l="0" t="0" r="0" b="0"/>
            </a:stretch>
          </a:blipFill>
        </p:spPr>
      </p:sp>
      <p:sp>
        <p:nvSpPr>
          <p:cNvPr name="Freeform 11" id="11"/>
          <p:cNvSpPr/>
          <p:nvPr/>
        </p:nvSpPr>
        <p:spPr>
          <a:xfrm flipH="false" flipV="false" rot="-7056803">
            <a:off x="-10167714" y="5439907"/>
            <a:ext cx="17098946" cy="13501043"/>
          </a:xfrm>
          <a:custGeom>
            <a:avLst/>
            <a:gdLst/>
            <a:ahLst/>
            <a:cxnLst/>
            <a:rect r="r" b="b" t="t" l="l"/>
            <a:pathLst>
              <a:path h="13501043" w="17098946">
                <a:moveTo>
                  <a:pt x="0" y="0"/>
                </a:moveTo>
                <a:lnTo>
                  <a:pt x="17098947" y="0"/>
                </a:lnTo>
                <a:lnTo>
                  <a:pt x="17098947" y="13501044"/>
                </a:lnTo>
                <a:lnTo>
                  <a:pt x="0" y="13501044"/>
                </a:lnTo>
                <a:lnTo>
                  <a:pt x="0" y="0"/>
                </a:lnTo>
                <a:close/>
              </a:path>
            </a:pathLst>
          </a:custGeom>
          <a:blipFill>
            <a:blip r:embed="rId6">
              <a:alphaModFix amt="35000"/>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25185"/>
            <a:ext cx="15773986" cy="1060451"/>
          </a:xfrm>
          <a:prstGeom prst="rect">
            <a:avLst/>
          </a:prstGeom>
        </p:spPr>
        <p:txBody>
          <a:bodyPr anchor="t" rtlCol="false" tIns="0" lIns="0" bIns="0" rIns="0">
            <a:spAutoFit/>
          </a:bodyPr>
          <a:lstStyle/>
          <a:p>
            <a:pPr algn="l">
              <a:lnSpc>
                <a:spcPts val="8000"/>
              </a:lnSpc>
            </a:pPr>
            <a:r>
              <a:rPr lang="en-US" sz="8000">
                <a:solidFill>
                  <a:srgbClr val="000000"/>
                </a:solidFill>
                <a:latin typeface="Open Sans 1 Bold"/>
              </a:rPr>
              <a:t>¿Por qué MIMD?</a:t>
            </a:r>
          </a:p>
        </p:txBody>
      </p:sp>
      <p:sp>
        <p:nvSpPr>
          <p:cNvPr name="AutoShape 3" id="3"/>
          <p:cNvSpPr/>
          <p:nvPr/>
        </p:nvSpPr>
        <p:spPr>
          <a:xfrm rot="0">
            <a:off x="5554153" y="9423399"/>
            <a:ext cx="7179693" cy="0"/>
          </a:xfrm>
          <a:prstGeom prst="line">
            <a:avLst/>
          </a:prstGeom>
          <a:ln cap="flat" w="19050">
            <a:solidFill>
              <a:srgbClr val="635FED"/>
            </a:solidFill>
            <a:prstDash val="solid"/>
            <a:headEnd type="none" len="sm" w="sm"/>
            <a:tailEnd type="none" len="sm" w="sm"/>
          </a:ln>
        </p:spPr>
      </p:sp>
      <p:sp>
        <p:nvSpPr>
          <p:cNvPr name="TextBox 4" id="4"/>
          <p:cNvSpPr txBox="true"/>
          <p:nvPr/>
        </p:nvSpPr>
        <p:spPr>
          <a:xfrm rot="0">
            <a:off x="1687378" y="3737931"/>
            <a:ext cx="6041906" cy="41078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La arquitectura MIMD escala bien con el aumento del número de procesadores. </a:t>
            </a:r>
          </a:p>
          <a:p>
            <a:pPr algn="just">
              <a:lnSpc>
                <a:spcPts val="3639"/>
              </a:lnSpc>
            </a:pPr>
          </a:p>
          <a:p>
            <a:pPr algn="just">
              <a:lnSpc>
                <a:spcPts val="3639"/>
              </a:lnSpc>
            </a:pPr>
            <a:r>
              <a:rPr lang="en-US" sz="2799">
                <a:solidFill>
                  <a:srgbClr val="000000"/>
                </a:solidFill>
                <a:latin typeface="Open Sans 1"/>
              </a:rPr>
              <a:t>Esto es crucial para nuestra estrategia, que podría necesitar más recursos computacionales para aumentar la precisión o manejar funciones más complejas</a:t>
            </a:r>
          </a:p>
        </p:txBody>
      </p:sp>
      <p:sp>
        <p:nvSpPr>
          <p:cNvPr name="TextBox 5" id="5"/>
          <p:cNvSpPr txBox="true"/>
          <p:nvPr/>
        </p:nvSpPr>
        <p:spPr>
          <a:xfrm rot="0">
            <a:off x="9454486" y="3737931"/>
            <a:ext cx="6999881" cy="4107815"/>
          </a:xfrm>
          <a:prstGeom prst="rect">
            <a:avLst/>
          </a:prstGeom>
        </p:spPr>
        <p:txBody>
          <a:bodyPr anchor="t" rtlCol="false" tIns="0" lIns="0" bIns="0" rIns="0">
            <a:spAutoFit/>
          </a:bodyPr>
          <a:lstStyle/>
          <a:p>
            <a:pPr algn="just">
              <a:lnSpc>
                <a:spcPts val="3639"/>
              </a:lnSpc>
            </a:pPr>
            <a:r>
              <a:rPr lang="en-US" sz="2799">
                <a:solidFill>
                  <a:srgbClr val="000000"/>
                </a:solidFill>
                <a:latin typeface="Open Sans 1"/>
              </a:rPr>
              <a:t>Las integrales definidas, especialmente aquellas con rangos de integración amplios o funciones complejas, pueden descomponerse en subproblemas más simples que pueden ser procesados independientemente. </a:t>
            </a:r>
          </a:p>
          <a:p>
            <a:pPr algn="just">
              <a:lnSpc>
                <a:spcPts val="3639"/>
              </a:lnSpc>
            </a:pPr>
          </a:p>
          <a:p>
            <a:pPr algn="just">
              <a:lnSpc>
                <a:spcPts val="3639"/>
              </a:lnSpc>
            </a:pPr>
            <a:r>
              <a:rPr lang="en-US" sz="2799">
                <a:solidFill>
                  <a:srgbClr val="000000"/>
                </a:solidFill>
                <a:latin typeface="Open Sans 1"/>
              </a:rPr>
              <a:t>MIMD es adecuada para este tipo de descomposición.</a:t>
            </a:r>
          </a:p>
        </p:txBody>
      </p:sp>
      <p:sp>
        <p:nvSpPr>
          <p:cNvPr name="TextBox 6" id="6"/>
          <p:cNvSpPr txBox="true"/>
          <p:nvPr/>
        </p:nvSpPr>
        <p:spPr>
          <a:xfrm rot="0">
            <a:off x="1687378" y="2953413"/>
            <a:ext cx="6450224" cy="4502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Bold"/>
              </a:rPr>
              <a:t>Escalabilidad</a:t>
            </a:r>
          </a:p>
        </p:txBody>
      </p:sp>
      <p:sp>
        <p:nvSpPr>
          <p:cNvPr name="TextBox 7" id="7"/>
          <p:cNvSpPr txBox="true"/>
          <p:nvPr/>
        </p:nvSpPr>
        <p:spPr>
          <a:xfrm rot="0">
            <a:off x="9454486" y="2953413"/>
            <a:ext cx="6450224" cy="450215"/>
          </a:xfrm>
          <a:prstGeom prst="rect">
            <a:avLst/>
          </a:prstGeom>
        </p:spPr>
        <p:txBody>
          <a:bodyPr anchor="t" rtlCol="false" tIns="0" lIns="0" bIns="0" rIns="0">
            <a:spAutoFit/>
          </a:bodyPr>
          <a:lstStyle/>
          <a:p>
            <a:pPr algn="l">
              <a:lnSpc>
                <a:spcPts val="3639"/>
              </a:lnSpc>
            </a:pPr>
            <a:r>
              <a:rPr lang="en-US" sz="2799">
                <a:solidFill>
                  <a:srgbClr val="000000"/>
                </a:solidFill>
                <a:latin typeface="Open Sans 1 Bold"/>
              </a:rPr>
              <a:t>Manejo de complejidad</a:t>
            </a:r>
          </a:p>
        </p:txBody>
      </p:sp>
      <p:sp>
        <p:nvSpPr>
          <p:cNvPr name="Freeform 8" id="8"/>
          <p:cNvSpPr/>
          <p:nvPr/>
        </p:nvSpPr>
        <p:spPr>
          <a:xfrm flipH="false" flipV="false" rot="0">
            <a:off x="16454366" y="1189505"/>
            <a:ext cx="696640" cy="296389"/>
          </a:xfrm>
          <a:custGeom>
            <a:avLst/>
            <a:gdLst/>
            <a:ahLst/>
            <a:cxnLst/>
            <a:rect r="r" b="b" t="t" l="l"/>
            <a:pathLst>
              <a:path h="296389" w="696640">
                <a:moveTo>
                  <a:pt x="0" y="0"/>
                </a:moveTo>
                <a:lnTo>
                  <a:pt x="696640" y="0"/>
                </a:lnTo>
                <a:lnTo>
                  <a:pt x="696640" y="296388"/>
                </a:lnTo>
                <a:lnTo>
                  <a:pt x="0" y="296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463066">
            <a:off x="-11370429" y="-6291311"/>
            <a:ext cx="17098946" cy="13501043"/>
          </a:xfrm>
          <a:custGeom>
            <a:avLst/>
            <a:gdLst/>
            <a:ahLst/>
            <a:cxnLst/>
            <a:rect r="r" b="b" t="t" l="l"/>
            <a:pathLst>
              <a:path h="13501043" w="17098946">
                <a:moveTo>
                  <a:pt x="0" y="0"/>
                </a:moveTo>
                <a:lnTo>
                  <a:pt x="17098947" y="0"/>
                </a:lnTo>
                <a:lnTo>
                  <a:pt x="17098947" y="13501043"/>
                </a:lnTo>
                <a:lnTo>
                  <a:pt x="0" y="13501043"/>
                </a:lnTo>
                <a:lnTo>
                  <a:pt x="0" y="0"/>
                </a:lnTo>
                <a:close/>
              </a:path>
            </a:pathLst>
          </a:custGeom>
          <a:blipFill>
            <a:blip r:embed="rId4">
              <a:alphaModFix amt="35000"/>
            </a:blip>
            <a:stretch>
              <a:fillRect l="0" t="0" r="0" b="0"/>
            </a:stretch>
          </a:blipFill>
        </p:spPr>
      </p:sp>
      <p:sp>
        <p:nvSpPr>
          <p:cNvPr name="Freeform 10" id="10"/>
          <p:cNvSpPr/>
          <p:nvPr/>
        </p:nvSpPr>
        <p:spPr>
          <a:xfrm flipH="false" flipV="false" rot="-7056803">
            <a:off x="14128686" y="-1782596"/>
            <a:ext cx="17098946" cy="13501043"/>
          </a:xfrm>
          <a:custGeom>
            <a:avLst/>
            <a:gdLst/>
            <a:ahLst/>
            <a:cxnLst/>
            <a:rect r="r" b="b" t="t" l="l"/>
            <a:pathLst>
              <a:path h="13501043" w="17098946">
                <a:moveTo>
                  <a:pt x="0" y="0"/>
                </a:moveTo>
                <a:lnTo>
                  <a:pt x="17098946" y="0"/>
                </a:lnTo>
                <a:lnTo>
                  <a:pt x="17098946" y="13501044"/>
                </a:lnTo>
                <a:lnTo>
                  <a:pt x="0" y="13501044"/>
                </a:lnTo>
                <a:lnTo>
                  <a:pt x="0" y="0"/>
                </a:lnTo>
                <a:close/>
              </a:path>
            </a:pathLst>
          </a:custGeom>
          <a:blipFill>
            <a:blip r:embed="rId4">
              <a:alphaModFix amt="35000"/>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56803">
            <a:off x="8675136" y="-4870781"/>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Freeform 3" id="3"/>
          <p:cNvSpPr/>
          <p:nvPr/>
        </p:nvSpPr>
        <p:spPr>
          <a:xfrm flipH="false" flipV="false" rot="-7056803">
            <a:off x="-8142231" y="1805662"/>
            <a:ext cx="14943276" cy="11798962"/>
          </a:xfrm>
          <a:custGeom>
            <a:avLst/>
            <a:gdLst/>
            <a:ahLst/>
            <a:cxnLst/>
            <a:rect r="r" b="b" t="t" l="l"/>
            <a:pathLst>
              <a:path h="11798962" w="14943276">
                <a:moveTo>
                  <a:pt x="0" y="0"/>
                </a:moveTo>
                <a:lnTo>
                  <a:pt x="14943276" y="0"/>
                </a:lnTo>
                <a:lnTo>
                  <a:pt x="14943276" y="11798962"/>
                </a:lnTo>
                <a:lnTo>
                  <a:pt x="0" y="11798962"/>
                </a:lnTo>
                <a:lnTo>
                  <a:pt x="0" y="0"/>
                </a:lnTo>
                <a:close/>
              </a:path>
            </a:pathLst>
          </a:custGeom>
          <a:blipFill>
            <a:blip r:embed="rId2">
              <a:alphaModFix amt="35000"/>
            </a:blip>
            <a:stretch>
              <a:fillRect l="0" t="0" r="0" b="0"/>
            </a:stretch>
          </a:blipFill>
        </p:spPr>
      </p:sp>
      <p:sp>
        <p:nvSpPr>
          <p:cNvPr name="TextBox 4" id="4"/>
          <p:cNvSpPr txBox="true"/>
          <p:nvPr/>
        </p:nvSpPr>
        <p:spPr>
          <a:xfrm rot="0">
            <a:off x="4687414" y="3282358"/>
            <a:ext cx="8913173" cy="4241801"/>
          </a:xfrm>
          <a:prstGeom prst="rect">
            <a:avLst/>
          </a:prstGeom>
        </p:spPr>
        <p:txBody>
          <a:bodyPr anchor="t" rtlCol="false" tIns="0" lIns="0" bIns="0" rIns="0">
            <a:spAutoFit/>
          </a:bodyPr>
          <a:lstStyle/>
          <a:p>
            <a:pPr algn="l">
              <a:lnSpc>
                <a:spcPts val="11000"/>
              </a:lnSpc>
            </a:pPr>
            <a:r>
              <a:rPr lang="en-US" sz="11000">
                <a:solidFill>
                  <a:srgbClr val="000000"/>
                </a:solidFill>
                <a:latin typeface="Open Sans 1 Bold"/>
              </a:rPr>
              <a:t>Cómo Funcionará MIMD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DAGHx7e5YYQ</dc:identifier>
  <dcterms:modified xsi:type="dcterms:W3CDTF">2011-08-01T06:04:30Z</dcterms:modified>
  <cp:revision>1</cp:revision>
  <dc:title>ArquiSoft distributed Integrals</dc:title>
</cp:coreProperties>
</file>